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ink/ink17.xml" ContentType="application/inkml+xml"/>
  <Override PartName="/ppt/ink/ink1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8" r:id="rId3"/>
    <p:sldId id="265" r:id="rId4"/>
    <p:sldId id="260" r:id="rId5"/>
    <p:sldId id="266" r:id="rId6"/>
    <p:sldId id="261" r:id="rId7"/>
    <p:sldId id="262" r:id="rId8"/>
    <p:sldId id="263" r:id="rId9"/>
    <p:sldId id="268" r:id="rId10"/>
    <p:sldId id="267" r:id="rId11"/>
    <p:sldId id="264"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9"/>
    <p:restoredTop sz="78927"/>
  </p:normalViewPr>
  <p:slideViewPr>
    <p:cSldViewPr snapToGrid="0" snapToObjects="1">
      <p:cViewPr varScale="1">
        <p:scale>
          <a:sx n="120" d="100"/>
          <a:sy n="120" d="100"/>
        </p:scale>
        <p:origin x="12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7B9FFA-F8F2-4CE8-BE6D-372CE5CD737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CBFA0115-1504-41B3-9C58-5C2ADD7A8AD3}">
      <dgm:prSet/>
      <dgm:spPr>
        <a:solidFill>
          <a:schemeClr val="accent1"/>
        </a:solidFill>
        <a:ln>
          <a:solidFill>
            <a:schemeClr val="accent1"/>
          </a:solidFill>
        </a:ln>
      </dgm:spPr>
      <dgm:t>
        <a:bodyPr/>
        <a:lstStyle/>
        <a:p>
          <a:r>
            <a:rPr lang="en-US" dirty="0"/>
            <a:t>Predictors: what do we know before the game</a:t>
          </a:r>
        </a:p>
      </dgm:t>
    </dgm:pt>
    <dgm:pt modelId="{B2E8A9A1-BBD8-4ECE-AEE7-156AF247D530}" type="parTrans" cxnId="{846F6173-3E68-4D40-AAF8-278775D64FEC}">
      <dgm:prSet/>
      <dgm:spPr/>
      <dgm:t>
        <a:bodyPr/>
        <a:lstStyle/>
        <a:p>
          <a:endParaRPr lang="en-US"/>
        </a:p>
      </dgm:t>
    </dgm:pt>
    <dgm:pt modelId="{B042E239-06EB-4A9D-972A-9A05BFDF0073}" type="sibTrans" cxnId="{846F6173-3E68-4D40-AAF8-278775D64FEC}">
      <dgm:prSet/>
      <dgm:spPr/>
      <dgm:t>
        <a:bodyPr/>
        <a:lstStyle/>
        <a:p>
          <a:endParaRPr lang="en-US"/>
        </a:p>
      </dgm:t>
    </dgm:pt>
    <dgm:pt modelId="{F160174C-DE2F-49AC-8EC2-859A67BDD25F}">
      <dgm:prSet/>
      <dgm:spPr>
        <a:noFill/>
        <a:ln>
          <a:solidFill>
            <a:schemeClr val="accent1">
              <a:alpha val="90000"/>
            </a:schemeClr>
          </a:solidFill>
        </a:ln>
      </dgm:spPr>
      <dgm:t>
        <a:bodyPr/>
        <a:lstStyle/>
        <a:p>
          <a:r>
            <a:rPr lang="en-US" dirty="0"/>
            <a:t>Game data:</a:t>
          </a:r>
        </a:p>
      </dgm:t>
    </dgm:pt>
    <dgm:pt modelId="{4EBBFCC2-3AFD-40EE-8D5E-4DA82292EA0D}" type="parTrans" cxnId="{CBE9CA5A-EFFC-48F6-A7C7-B2A39B79BA39}">
      <dgm:prSet/>
      <dgm:spPr/>
      <dgm:t>
        <a:bodyPr/>
        <a:lstStyle/>
        <a:p>
          <a:endParaRPr lang="en-US"/>
        </a:p>
      </dgm:t>
    </dgm:pt>
    <dgm:pt modelId="{24E30F21-27CC-4EC1-943E-413F3E5CB11C}" type="sibTrans" cxnId="{CBE9CA5A-EFFC-48F6-A7C7-B2A39B79BA39}">
      <dgm:prSet/>
      <dgm:spPr/>
      <dgm:t>
        <a:bodyPr/>
        <a:lstStyle/>
        <a:p>
          <a:endParaRPr lang="en-US"/>
        </a:p>
      </dgm:t>
    </dgm:pt>
    <dgm:pt modelId="{473485F5-EB5F-4CE7-BC94-E89914E69F42}">
      <dgm:prSet/>
      <dgm:spPr>
        <a:noFill/>
        <a:ln>
          <a:solidFill>
            <a:schemeClr val="accent1">
              <a:alpha val="90000"/>
            </a:schemeClr>
          </a:solidFill>
        </a:ln>
      </dgm:spPr>
      <dgm:t>
        <a:bodyPr/>
        <a:lstStyle/>
        <a:p>
          <a:r>
            <a:rPr lang="en-US"/>
            <a:t>Average team points, average assists, average rebound, average turnover etc.</a:t>
          </a:r>
        </a:p>
      </dgm:t>
    </dgm:pt>
    <dgm:pt modelId="{D37F62D6-400C-4D93-9B76-350346ED0CC7}" type="parTrans" cxnId="{0348978A-3E3A-437E-B83C-D17A57B9DF0D}">
      <dgm:prSet/>
      <dgm:spPr/>
      <dgm:t>
        <a:bodyPr/>
        <a:lstStyle/>
        <a:p>
          <a:endParaRPr lang="en-US"/>
        </a:p>
      </dgm:t>
    </dgm:pt>
    <dgm:pt modelId="{E75E2A43-4C6E-4E47-A6B9-D562EDA8D5B3}" type="sibTrans" cxnId="{0348978A-3E3A-437E-B83C-D17A57B9DF0D}">
      <dgm:prSet/>
      <dgm:spPr/>
      <dgm:t>
        <a:bodyPr/>
        <a:lstStyle/>
        <a:p>
          <a:endParaRPr lang="en-US"/>
        </a:p>
      </dgm:t>
    </dgm:pt>
    <dgm:pt modelId="{0576C16D-A4AF-4E27-A5DF-E7BB4DF6E056}">
      <dgm:prSet/>
      <dgm:spPr>
        <a:noFill/>
        <a:ln>
          <a:solidFill>
            <a:schemeClr val="accent1">
              <a:alpha val="90000"/>
            </a:schemeClr>
          </a:solidFill>
        </a:ln>
      </dgm:spPr>
      <dgm:t>
        <a:bodyPr/>
        <a:lstStyle/>
        <a:p>
          <a:r>
            <a:rPr lang="en-US"/>
            <a:t>Team situation:</a:t>
          </a:r>
        </a:p>
      </dgm:t>
    </dgm:pt>
    <dgm:pt modelId="{DA501D8F-1C81-4562-B726-382E9FF756C4}" type="parTrans" cxnId="{4416A6F6-A0C3-440C-A062-FB85B6485213}">
      <dgm:prSet/>
      <dgm:spPr/>
      <dgm:t>
        <a:bodyPr/>
        <a:lstStyle/>
        <a:p>
          <a:endParaRPr lang="en-US"/>
        </a:p>
      </dgm:t>
    </dgm:pt>
    <dgm:pt modelId="{17202550-FAB0-4F30-8DA8-5022BF0E67B7}" type="sibTrans" cxnId="{4416A6F6-A0C3-440C-A062-FB85B6485213}">
      <dgm:prSet/>
      <dgm:spPr/>
      <dgm:t>
        <a:bodyPr/>
        <a:lstStyle/>
        <a:p>
          <a:endParaRPr lang="en-US"/>
        </a:p>
      </dgm:t>
    </dgm:pt>
    <dgm:pt modelId="{7A6FDFF4-B741-4E0C-8207-C3A0431C8AEB}">
      <dgm:prSet/>
      <dgm:spPr>
        <a:noFill/>
        <a:ln>
          <a:solidFill>
            <a:schemeClr val="accent1">
              <a:alpha val="90000"/>
            </a:schemeClr>
          </a:solidFill>
        </a:ln>
      </dgm:spPr>
      <dgm:t>
        <a:bodyPr/>
        <a:lstStyle/>
        <a:p>
          <a:r>
            <a:rPr lang="en-US" dirty="0"/>
            <a:t>Playing back-to-back games? Currently on a winning/losing streak? Overall record etc.</a:t>
          </a:r>
        </a:p>
      </dgm:t>
    </dgm:pt>
    <dgm:pt modelId="{F84A2E15-56F1-421A-A107-3A32C2908BFE}" type="parTrans" cxnId="{D793087B-8F8F-41BA-AFDF-D45BA23E5FE5}">
      <dgm:prSet/>
      <dgm:spPr/>
      <dgm:t>
        <a:bodyPr/>
        <a:lstStyle/>
        <a:p>
          <a:endParaRPr lang="en-US"/>
        </a:p>
      </dgm:t>
    </dgm:pt>
    <dgm:pt modelId="{7ED9AA94-D517-4B5D-9EE2-9E084BFE68D7}" type="sibTrans" cxnId="{D793087B-8F8F-41BA-AFDF-D45BA23E5FE5}">
      <dgm:prSet/>
      <dgm:spPr/>
      <dgm:t>
        <a:bodyPr/>
        <a:lstStyle/>
        <a:p>
          <a:endParaRPr lang="en-US"/>
        </a:p>
      </dgm:t>
    </dgm:pt>
    <dgm:pt modelId="{4D158D2B-3C16-4DAA-B523-F53B22478445}">
      <dgm:prSet/>
      <dgm:spPr>
        <a:solidFill>
          <a:schemeClr val="accent1"/>
        </a:solidFill>
        <a:ln>
          <a:solidFill>
            <a:schemeClr val="accent1"/>
          </a:solidFill>
        </a:ln>
      </dgm:spPr>
      <dgm:t>
        <a:bodyPr/>
        <a:lstStyle/>
        <a:p>
          <a:r>
            <a:rPr lang="en-US" dirty="0"/>
            <a:t>Dataset: computed with pandas</a:t>
          </a:r>
        </a:p>
      </dgm:t>
    </dgm:pt>
    <dgm:pt modelId="{3A2166F4-E5ED-4E51-B3B5-DCF82E942286}" type="parTrans" cxnId="{8F2BD580-0843-4AD4-96D1-D28B76B24704}">
      <dgm:prSet/>
      <dgm:spPr/>
      <dgm:t>
        <a:bodyPr/>
        <a:lstStyle/>
        <a:p>
          <a:endParaRPr lang="en-US"/>
        </a:p>
      </dgm:t>
    </dgm:pt>
    <dgm:pt modelId="{E8A0F93E-056C-44F2-994B-683FA8BE3502}" type="sibTrans" cxnId="{8F2BD580-0843-4AD4-96D1-D28B76B24704}">
      <dgm:prSet/>
      <dgm:spPr/>
      <dgm:t>
        <a:bodyPr/>
        <a:lstStyle/>
        <a:p>
          <a:endParaRPr lang="en-US"/>
        </a:p>
      </dgm:t>
    </dgm:pt>
    <dgm:pt modelId="{DC0CB344-3C10-4CCC-A21C-7BAE59E38F8C}">
      <dgm:prSet/>
      <dgm:spPr>
        <a:solidFill>
          <a:schemeClr val="bg1">
            <a:alpha val="90000"/>
          </a:schemeClr>
        </a:solidFill>
        <a:ln>
          <a:solidFill>
            <a:schemeClr val="accent1">
              <a:alpha val="90000"/>
            </a:schemeClr>
          </a:solidFill>
        </a:ln>
      </dgm:spPr>
      <dgm:t>
        <a:bodyPr/>
        <a:lstStyle/>
        <a:p>
          <a:r>
            <a:rPr lang="en-US"/>
            <a:t>Contains all the game data, team situation for every game</a:t>
          </a:r>
        </a:p>
      </dgm:t>
    </dgm:pt>
    <dgm:pt modelId="{826A93E6-9618-4B69-8E69-193C011BDE92}" type="parTrans" cxnId="{95BC74BC-6738-45F3-8B04-796D40B1F00A}">
      <dgm:prSet/>
      <dgm:spPr/>
      <dgm:t>
        <a:bodyPr/>
        <a:lstStyle/>
        <a:p>
          <a:endParaRPr lang="en-US"/>
        </a:p>
      </dgm:t>
    </dgm:pt>
    <dgm:pt modelId="{9F229825-FFFB-4F49-AB70-F5D8CB888936}" type="sibTrans" cxnId="{95BC74BC-6738-45F3-8B04-796D40B1F00A}">
      <dgm:prSet/>
      <dgm:spPr/>
      <dgm:t>
        <a:bodyPr/>
        <a:lstStyle/>
        <a:p>
          <a:endParaRPr lang="en-US"/>
        </a:p>
      </dgm:t>
    </dgm:pt>
    <dgm:pt modelId="{4BBBBB2C-A6C9-4304-93BE-DF4EE4FA1F3C}">
      <dgm:prSet/>
      <dgm:spPr>
        <a:solidFill>
          <a:schemeClr val="bg1">
            <a:alpha val="90000"/>
          </a:schemeClr>
        </a:solidFill>
        <a:ln>
          <a:solidFill>
            <a:schemeClr val="accent1">
              <a:alpha val="90000"/>
            </a:schemeClr>
          </a:solidFill>
        </a:ln>
      </dgm:spPr>
      <dgm:t>
        <a:bodyPr/>
        <a:lstStyle/>
        <a:p>
          <a:r>
            <a:rPr lang="en-US"/>
            <a:t>Year: 2014-2018 (4 seasons)</a:t>
          </a:r>
        </a:p>
      </dgm:t>
    </dgm:pt>
    <dgm:pt modelId="{579D07CA-2098-4047-B239-CF23D694ADBD}" type="parTrans" cxnId="{5C3592C3-6B4C-4F48-B812-2DDF08BA0BE6}">
      <dgm:prSet/>
      <dgm:spPr/>
      <dgm:t>
        <a:bodyPr/>
        <a:lstStyle/>
        <a:p>
          <a:endParaRPr lang="en-US"/>
        </a:p>
      </dgm:t>
    </dgm:pt>
    <dgm:pt modelId="{C75FB186-BBEA-4941-9BF7-D5AA9DC2F799}" type="sibTrans" cxnId="{5C3592C3-6B4C-4F48-B812-2DDF08BA0BE6}">
      <dgm:prSet/>
      <dgm:spPr/>
      <dgm:t>
        <a:bodyPr/>
        <a:lstStyle/>
        <a:p>
          <a:endParaRPr lang="en-US"/>
        </a:p>
      </dgm:t>
    </dgm:pt>
    <dgm:pt modelId="{1102EF37-D682-4E2D-AF96-5E44A3AFBE4C}">
      <dgm:prSet/>
      <dgm:spPr>
        <a:solidFill>
          <a:schemeClr val="bg1">
            <a:alpha val="90000"/>
          </a:schemeClr>
        </a:solidFill>
        <a:ln>
          <a:solidFill>
            <a:schemeClr val="accent1">
              <a:alpha val="90000"/>
            </a:schemeClr>
          </a:solidFill>
        </a:ln>
      </dgm:spPr>
      <dgm:t>
        <a:bodyPr/>
        <a:lstStyle/>
        <a:p>
          <a:r>
            <a:rPr lang="en-US"/>
            <a:t>82 games per season for 30 teams: 9840 rows</a:t>
          </a:r>
        </a:p>
      </dgm:t>
    </dgm:pt>
    <dgm:pt modelId="{E5CB331A-4D9D-4DAC-A4BB-E63496FB0FA1}" type="parTrans" cxnId="{87DFDFF8-F87C-4079-9BB4-7226A261DFEE}">
      <dgm:prSet/>
      <dgm:spPr/>
      <dgm:t>
        <a:bodyPr/>
        <a:lstStyle/>
        <a:p>
          <a:endParaRPr lang="en-US"/>
        </a:p>
      </dgm:t>
    </dgm:pt>
    <dgm:pt modelId="{3C40098A-F769-417C-AB47-9836DA21874C}" type="sibTrans" cxnId="{87DFDFF8-F87C-4079-9BB4-7226A261DFEE}">
      <dgm:prSet/>
      <dgm:spPr/>
      <dgm:t>
        <a:bodyPr/>
        <a:lstStyle/>
        <a:p>
          <a:endParaRPr lang="en-US"/>
        </a:p>
      </dgm:t>
    </dgm:pt>
    <dgm:pt modelId="{95A7280A-6D78-884F-B7E2-0A191893FF47}" type="pres">
      <dgm:prSet presAssocID="{597B9FFA-F8F2-4CE8-BE6D-372CE5CD737A}" presName="Name0" presStyleCnt="0">
        <dgm:presLayoutVars>
          <dgm:dir/>
          <dgm:animLvl val="lvl"/>
          <dgm:resizeHandles val="exact"/>
        </dgm:presLayoutVars>
      </dgm:prSet>
      <dgm:spPr/>
    </dgm:pt>
    <dgm:pt modelId="{0CCAC895-3A90-B841-9A55-9F7B17416DD0}" type="pres">
      <dgm:prSet presAssocID="{CBFA0115-1504-41B3-9C58-5C2ADD7A8AD3}" presName="composite" presStyleCnt="0"/>
      <dgm:spPr/>
    </dgm:pt>
    <dgm:pt modelId="{13239538-746A-7440-B815-1C30160A4156}" type="pres">
      <dgm:prSet presAssocID="{CBFA0115-1504-41B3-9C58-5C2ADD7A8AD3}" presName="parTx" presStyleLbl="alignNode1" presStyleIdx="0" presStyleCnt="2">
        <dgm:presLayoutVars>
          <dgm:chMax val="0"/>
          <dgm:chPref val="0"/>
          <dgm:bulletEnabled val="1"/>
        </dgm:presLayoutVars>
      </dgm:prSet>
      <dgm:spPr/>
    </dgm:pt>
    <dgm:pt modelId="{A59D3C31-F32E-7042-8E8A-11C249FA2DDD}" type="pres">
      <dgm:prSet presAssocID="{CBFA0115-1504-41B3-9C58-5C2ADD7A8AD3}" presName="desTx" presStyleLbl="alignAccFollowNode1" presStyleIdx="0" presStyleCnt="2">
        <dgm:presLayoutVars>
          <dgm:bulletEnabled val="1"/>
        </dgm:presLayoutVars>
      </dgm:prSet>
      <dgm:spPr/>
    </dgm:pt>
    <dgm:pt modelId="{24A1C470-1673-FC4F-B8B1-B63FC50AFAA3}" type="pres">
      <dgm:prSet presAssocID="{B042E239-06EB-4A9D-972A-9A05BFDF0073}" presName="space" presStyleCnt="0"/>
      <dgm:spPr/>
    </dgm:pt>
    <dgm:pt modelId="{C8501DE1-E675-574F-95C3-D07405FC9C7C}" type="pres">
      <dgm:prSet presAssocID="{4D158D2B-3C16-4DAA-B523-F53B22478445}" presName="composite" presStyleCnt="0"/>
      <dgm:spPr/>
    </dgm:pt>
    <dgm:pt modelId="{11676BD9-6695-554E-A2B6-C64DB309F316}" type="pres">
      <dgm:prSet presAssocID="{4D158D2B-3C16-4DAA-B523-F53B22478445}" presName="parTx" presStyleLbl="alignNode1" presStyleIdx="1" presStyleCnt="2">
        <dgm:presLayoutVars>
          <dgm:chMax val="0"/>
          <dgm:chPref val="0"/>
          <dgm:bulletEnabled val="1"/>
        </dgm:presLayoutVars>
      </dgm:prSet>
      <dgm:spPr/>
    </dgm:pt>
    <dgm:pt modelId="{D4333496-8CAF-BB4E-9573-9ACE836CF4FC}" type="pres">
      <dgm:prSet presAssocID="{4D158D2B-3C16-4DAA-B523-F53B22478445}" presName="desTx" presStyleLbl="alignAccFollowNode1" presStyleIdx="1" presStyleCnt="2">
        <dgm:presLayoutVars>
          <dgm:bulletEnabled val="1"/>
        </dgm:presLayoutVars>
      </dgm:prSet>
      <dgm:spPr/>
    </dgm:pt>
  </dgm:ptLst>
  <dgm:cxnLst>
    <dgm:cxn modelId="{85261610-9CD5-664F-9101-9BAE23E20DEE}" type="presOf" srcId="{7A6FDFF4-B741-4E0C-8207-C3A0431C8AEB}" destId="{A59D3C31-F32E-7042-8E8A-11C249FA2DDD}" srcOrd="0" destOrd="3" presId="urn:microsoft.com/office/officeart/2005/8/layout/hList1"/>
    <dgm:cxn modelId="{94E87736-F574-7A4C-A09E-5E6812E55320}" type="presOf" srcId="{DC0CB344-3C10-4CCC-A21C-7BAE59E38F8C}" destId="{D4333496-8CAF-BB4E-9573-9ACE836CF4FC}" srcOrd="0" destOrd="0" presId="urn:microsoft.com/office/officeart/2005/8/layout/hList1"/>
    <dgm:cxn modelId="{BB67264D-DEAB-3044-85FD-9FB912C6A1BD}" type="presOf" srcId="{473485F5-EB5F-4CE7-BC94-E89914E69F42}" destId="{A59D3C31-F32E-7042-8E8A-11C249FA2DDD}" srcOrd="0" destOrd="1" presId="urn:microsoft.com/office/officeart/2005/8/layout/hList1"/>
    <dgm:cxn modelId="{CBE9CA5A-EFFC-48F6-A7C7-B2A39B79BA39}" srcId="{CBFA0115-1504-41B3-9C58-5C2ADD7A8AD3}" destId="{F160174C-DE2F-49AC-8EC2-859A67BDD25F}" srcOrd="0" destOrd="0" parTransId="{4EBBFCC2-3AFD-40EE-8D5E-4DA82292EA0D}" sibTransId="{24E30F21-27CC-4EC1-943E-413F3E5CB11C}"/>
    <dgm:cxn modelId="{994DC966-B6E4-0E48-9F85-A14034554D2C}" type="presOf" srcId="{4BBBBB2C-A6C9-4304-93BE-DF4EE4FA1F3C}" destId="{D4333496-8CAF-BB4E-9573-9ACE836CF4FC}" srcOrd="0" destOrd="1" presId="urn:microsoft.com/office/officeart/2005/8/layout/hList1"/>
    <dgm:cxn modelId="{846F6173-3E68-4D40-AAF8-278775D64FEC}" srcId="{597B9FFA-F8F2-4CE8-BE6D-372CE5CD737A}" destId="{CBFA0115-1504-41B3-9C58-5C2ADD7A8AD3}" srcOrd="0" destOrd="0" parTransId="{B2E8A9A1-BBD8-4ECE-AEE7-156AF247D530}" sibTransId="{B042E239-06EB-4A9D-972A-9A05BFDF0073}"/>
    <dgm:cxn modelId="{D793087B-8F8F-41BA-AFDF-D45BA23E5FE5}" srcId="{0576C16D-A4AF-4E27-A5DF-E7BB4DF6E056}" destId="{7A6FDFF4-B741-4E0C-8207-C3A0431C8AEB}" srcOrd="0" destOrd="0" parTransId="{F84A2E15-56F1-421A-A107-3A32C2908BFE}" sibTransId="{7ED9AA94-D517-4B5D-9EE2-9E084BFE68D7}"/>
    <dgm:cxn modelId="{8F2BD580-0843-4AD4-96D1-D28B76B24704}" srcId="{597B9FFA-F8F2-4CE8-BE6D-372CE5CD737A}" destId="{4D158D2B-3C16-4DAA-B523-F53B22478445}" srcOrd="1" destOrd="0" parTransId="{3A2166F4-E5ED-4E51-B3B5-DCF82E942286}" sibTransId="{E8A0F93E-056C-44F2-994B-683FA8BE3502}"/>
    <dgm:cxn modelId="{5555738A-7521-6A44-ABA1-4498320E72A1}" type="presOf" srcId="{597B9FFA-F8F2-4CE8-BE6D-372CE5CD737A}" destId="{95A7280A-6D78-884F-B7E2-0A191893FF47}" srcOrd="0" destOrd="0" presId="urn:microsoft.com/office/officeart/2005/8/layout/hList1"/>
    <dgm:cxn modelId="{0348978A-3E3A-437E-B83C-D17A57B9DF0D}" srcId="{F160174C-DE2F-49AC-8EC2-859A67BDD25F}" destId="{473485F5-EB5F-4CE7-BC94-E89914E69F42}" srcOrd="0" destOrd="0" parTransId="{D37F62D6-400C-4D93-9B76-350346ED0CC7}" sibTransId="{E75E2A43-4C6E-4E47-A6B9-D562EDA8D5B3}"/>
    <dgm:cxn modelId="{E0EA5891-8034-8449-A8F4-5457F0BAF728}" type="presOf" srcId="{F160174C-DE2F-49AC-8EC2-859A67BDD25F}" destId="{A59D3C31-F32E-7042-8E8A-11C249FA2DDD}" srcOrd="0" destOrd="0" presId="urn:microsoft.com/office/officeart/2005/8/layout/hList1"/>
    <dgm:cxn modelId="{5E4C6391-3A42-2140-B05D-2F09447B7053}" type="presOf" srcId="{4D158D2B-3C16-4DAA-B523-F53B22478445}" destId="{11676BD9-6695-554E-A2B6-C64DB309F316}" srcOrd="0" destOrd="0" presId="urn:microsoft.com/office/officeart/2005/8/layout/hList1"/>
    <dgm:cxn modelId="{373129B0-49BC-8342-B5C7-D81CE38C835A}" type="presOf" srcId="{CBFA0115-1504-41B3-9C58-5C2ADD7A8AD3}" destId="{13239538-746A-7440-B815-1C30160A4156}" srcOrd="0" destOrd="0" presId="urn:microsoft.com/office/officeart/2005/8/layout/hList1"/>
    <dgm:cxn modelId="{436A18B4-4E22-D846-82E2-1E4243E6EEC3}" type="presOf" srcId="{1102EF37-D682-4E2D-AF96-5E44A3AFBE4C}" destId="{D4333496-8CAF-BB4E-9573-9ACE836CF4FC}" srcOrd="0" destOrd="2" presId="urn:microsoft.com/office/officeart/2005/8/layout/hList1"/>
    <dgm:cxn modelId="{95BC74BC-6738-45F3-8B04-796D40B1F00A}" srcId="{4D158D2B-3C16-4DAA-B523-F53B22478445}" destId="{DC0CB344-3C10-4CCC-A21C-7BAE59E38F8C}" srcOrd="0" destOrd="0" parTransId="{826A93E6-9618-4B69-8E69-193C011BDE92}" sibTransId="{9F229825-FFFB-4F49-AB70-F5D8CB888936}"/>
    <dgm:cxn modelId="{5C3592C3-6B4C-4F48-B812-2DDF08BA0BE6}" srcId="{4D158D2B-3C16-4DAA-B523-F53B22478445}" destId="{4BBBBB2C-A6C9-4304-93BE-DF4EE4FA1F3C}" srcOrd="1" destOrd="0" parTransId="{579D07CA-2098-4047-B239-CF23D694ADBD}" sibTransId="{C75FB186-BBEA-4941-9BF7-D5AA9DC2F799}"/>
    <dgm:cxn modelId="{4416A6F6-A0C3-440C-A062-FB85B6485213}" srcId="{CBFA0115-1504-41B3-9C58-5C2ADD7A8AD3}" destId="{0576C16D-A4AF-4E27-A5DF-E7BB4DF6E056}" srcOrd="1" destOrd="0" parTransId="{DA501D8F-1C81-4562-B726-382E9FF756C4}" sibTransId="{17202550-FAB0-4F30-8DA8-5022BF0E67B7}"/>
    <dgm:cxn modelId="{87DFDFF8-F87C-4079-9BB4-7226A261DFEE}" srcId="{4D158D2B-3C16-4DAA-B523-F53B22478445}" destId="{1102EF37-D682-4E2D-AF96-5E44A3AFBE4C}" srcOrd="2" destOrd="0" parTransId="{E5CB331A-4D9D-4DAC-A4BB-E63496FB0FA1}" sibTransId="{3C40098A-F769-417C-AB47-9836DA21874C}"/>
    <dgm:cxn modelId="{67E541FB-2C99-F745-87D5-85DD0A1F66A8}" type="presOf" srcId="{0576C16D-A4AF-4E27-A5DF-E7BB4DF6E056}" destId="{A59D3C31-F32E-7042-8E8A-11C249FA2DDD}" srcOrd="0" destOrd="2" presId="urn:microsoft.com/office/officeart/2005/8/layout/hList1"/>
    <dgm:cxn modelId="{D4F6E146-0B45-3D43-AB14-4B452B0B6DFF}" type="presParOf" srcId="{95A7280A-6D78-884F-B7E2-0A191893FF47}" destId="{0CCAC895-3A90-B841-9A55-9F7B17416DD0}" srcOrd="0" destOrd="0" presId="urn:microsoft.com/office/officeart/2005/8/layout/hList1"/>
    <dgm:cxn modelId="{FDC936D4-ECE6-1F45-ABE1-284714204AFE}" type="presParOf" srcId="{0CCAC895-3A90-B841-9A55-9F7B17416DD0}" destId="{13239538-746A-7440-B815-1C30160A4156}" srcOrd="0" destOrd="0" presId="urn:microsoft.com/office/officeart/2005/8/layout/hList1"/>
    <dgm:cxn modelId="{FEC1F535-2769-8643-AFC4-FA5BDF0CBCEE}" type="presParOf" srcId="{0CCAC895-3A90-B841-9A55-9F7B17416DD0}" destId="{A59D3C31-F32E-7042-8E8A-11C249FA2DDD}" srcOrd="1" destOrd="0" presId="urn:microsoft.com/office/officeart/2005/8/layout/hList1"/>
    <dgm:cxn modelId="{957F168D-73DD-D54D-AD2C-8FFF96C36A7C}" type="presParOf" srcId="{95A7280A-6D78-884F-B7E2-0A191893FF47}" destId="{24A1C470-1673-FC4F-B8B1-B63FC50AFAA3}" srcOrd="1" destOrd="0" presId="urn:microsoft.com/office/officeart/2005/8/layout/hList1"/>
    <dgm:cxn modelId="{392E6D8A-6A03-1E4B-A0DC-7DC4C012122D}" type="presParOf" srcId="{95A7280A-6D78-884F-B7E2-0A191893FF47}" destId="{C8501DE1-E675-574F-95C3-D07405FC9C7C}" srcOrd="2" destOrd="0" presId="urn:microsoft.com/office/officeart/2005/8/layout/hList1"/>
    <dgm:cxn modelId="{3F88EC00-C375-8045-A3A2-FA654A7C44AC}" type="presParOf" srcId="{C8501DE1-E675-574F-95C3-D07405FC9C7C}" destId="{11676BD9-6695-554E-A2B6-C64DB309F316}" srcOrd="0" destOrd="0" presId="urn:microsoft.com/office/officeart/2005/8/layout/hList1"/>
    <dgm:cxn modelId="{BCF6BE9C-F40A-A54A-B78D-35D8CE2454AB}" type="presParOf" srcId="{C8501DE1-E675-574F-95C3-D07405FC9C7C}" destId="{D4333496-8CAF-BB4E-9573-9ACE836CF4F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EA2A1-3CE0-4217-BF06-A1C53D07D299}"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820546C0-27CE-41CC-A98E-0EA8501FCFF2}">
      <dgm:prSet/>
      <dgm:spPr/>
      <dgm:t>
        <a:bodyPr/>
        <a:lstStyle/>
        <a:p>
          <a:r>
            <a:rPr lang="en-US" dirty="0"/>
            <a:t>Can we quantify the effect of winning/losing streak on a team’s chance of winning? </a:t>
          </a:r>
        </a:p>
      </dgm:t>
    </dgm:pt>
    <dgm:pt modelId="{8057B251-65DA-42AC-8709-76DF0578BB30}" type="parTrans" cxnId="{C0200B08-AF01-412C-B8A8-8BF5ADCF4B31}">
      <dgm:prSet/>
      <dgm:spPr/>
      <dgm:t>
        <a:bodyPr/>
        <a:lstStyle/>
        <a:p>
          <a:endParaRPr lang="en-US"/>
        </a:p>
      </dgm:t>
    </dgm:pt>
    <dgm:pt modelId="{36A934E2-301A-4A8D-9135-D8D3146AA679}" type="sibTrans" cxnId="{C0200B08-AF01-412C-B8A8-8BF5ADCF4B31}">
      <dgm:prSet phldrT="1"/>
      <dgm:spPr/>
      <dgm:t>
        <a:bodyPr/>
        <a:lstStyle/>
        <a:p>
          <a:r>
            <a:rPr lang="en-US"/>
            <a:t>1</a:t>
          </a:r>
        </a:p>
      </dgm:t>
    </dgm:pt>
    <dgm:pt modelId="{A59CCE97-B3F4-4CC0-A9BE-CBC588206622}">
      <dgm:prSet/>
      <dgm:spPr/>
      <dgm:t>
        <a:bodyPr/>
        <a:lstStyle/>
        <a:p>
          <a:r>
            <a:rPr lang="en-US" dirty="0"/>
            <a:t>To what degree does “back-to-back” games influence a team’s winning outcome?</a:t>
          </a:r>
        </a:p>
      </dgm:t>
    </dgm:pt>
    <dgm:pt modelId="{2784BE36-D56E-4493-B5EF-C70BC1307779}" type="parTrans" cxnId="{3590472C-86D6-43C2-B754-4B96544A1F93}">
      <dgm:prSet/>
      <dgm:spPr/>
      <dgm:t>
        <a:bodyPr/>
        <a:lstStyle/>
        <a:p>
          <a:endParaRPr lang="en-US"/>
        </a:p>
      </dgm:t>
    </dgm:pt>
    <dgm:pt modelId="{B1910253-975A-489C-BCFB-1C1F5CF6002F}" type="sibTrans" cxnId="{3590472C-86D6-43C2-B754-4B96544A1F93}">
      <dgm:prSet phldrT="2"/>
      <dgm:spPr/>
      <dgm:t>
        <a:bodyPr/>
        <a:lstStyle/>
        <a:p>
          <a:r>
            <a:rPr lang="en-US"/>
            <a:t>2</a:t>
          </a:r>
        </a:p>
      </dgm:t>
    </dgm:pt>
    <dgm:pt modelId="{B20B65CB-9C53-4E34-AAD1-8F0CF93180F0}">
      <dgm:prSet/>
      <dgm:spPr/>
      <dgm:t>
        <a:bodyPr/>
        <a:lstStyle/>
        <a:p>
          <a:r>
            <a:rPr lang="en-US" dirty="0"/>
            <a:t>What game statistics affects a team’s odds of winning the most? </a:t>
          </a:r>
        </a:p>
      </dgm:t>
    </dgm:pt>
    <dgm:pt modelId="{C217E62F-A238-4DF0-A87A-D94F2EA14D3C}" type="parTrans" cxnId="{4CEDE05C-D4CE-42C3-9D64-51F39B6BB8A7}">
      <dgm:prSet/>
      <dgm:spPr/>
      <dgm:t>
        <a:bodyPr/>
        <a:lstStyle/>
        <a:p>
          <a:endParaRPr lang="en-US"/>
        </a:p>
      </dgm:t>
    </dgm:pt>
    <dgm:pt modelId="{9777B973-261E-45E9-8B67-7DDF012E4382}" type="sibTrans" cxnId="{4CEDE05C-D4CE-42C3-9D64-51F39B6BB8A7}">
      <dgm:prSet phldrT="3"/>
      <dgm:spPr/>
      <dgm:t>
        <a:bodyPr/>
        <a:lstStyle/>
        <a:p>
          <a:r>
            <a:rPr lang="en-US"/>
            <a:t>3</a:t>
          </a:r>
        </a:p>
      </dgm:t>
    </dgm:pt>
    <dgm:pt modelId="{AC6340D8-8441-494B-81D5-643EDF7B8917}" type="pres">
      <dgm:prSet presAssocID="{218EA2A1-3CE0-4217-BF06-A1C53D07D299}" presName="Name0" presStyleCnt="0">
        <dgm:presLayoutVars>
          <dgm:animLvl val="lvl"/>
          <dgm:resizeHandles val="exact"/>
        </dgm:presLayoutVars>
      </dgm:prSet>
      <dgm:spPr/>
    </dgm:pt>
    <dgm:pt modelId="{0D6FE15B-0CF1-3D48-88CF-607B1B1AEBE2}" type="pres">
      <dgm:prSet presAssocID="{820546C0-27CE-41CC-A98E-0EA8501FCFF2}" presName="compositeNode" presStyleCnt="0">
        <dgm:presLayoutVars>
          <dgm:bulletEnabled val="1"/>
        </dgm:presLayoutVars>
      </dgm:prSet>
      <dgm:spPr/>
    </dgm:pt>
    <dgm:pt modelId="{5BE48E72-65D3-7A45-82D5-BFFFFD86B9F7}" type="pres">
      <dgm:prSet presAssocID="{820546C0-27CE-41CC-A98E-0EA8501FCFF2}" presName="bgRect" presStyleLbl="alignNode1" presStyleIdx="0" presStyleCnt="3"/>
      <dgm:spPr/>
    </dgm:pt>
    <dgm:pt modelId="{8343010E-CF49-ED42-980B-0D999F878FC0}" type="pres">
      <dgm:prSet presAssocID="{36A934E2-301A-4A8D-9135-D8D3146AA679}" presName="sibTransNodeRect" presStyleLbl="alignNode1" presStyleIdx="0" presStyleCnt="3">
        <dgm:presLayoutVars>
          <dgm:chMax val="0"/>
          <dgm:bulletEnabled val="1"/>
        </dgm:presLayoutVars>
      </dgm:prSet>
      <dgm:spPr/>
    </dgm:pt>
    <dgm:pt modelId="{44AAF38A-4C32-3846-8BC8-CFE509C27E94}" type="pres">
      <dgm:prSet presAssocID="{820546C0-27CE-41CC-A98E-0EA8501FCFF2}" presName="nodeRect" presStyleLbl="alignNode1" presStyleIdx="0" presStyleCnt="3">
        <dgm:presLayoutVars>
          <dgm:bulletEnabled val="1"/>
        </dgm:presLayoutVars>
      </dgm:prSet>
      <dgm:spPr/>
    </dgm:pt>
    <dgm:pt modelId="{21E60E4A-A1EA-F146-B86B-185D8E7A3781}" type="pres">
      <dgm:prSet presAssocID="{36A934E2-301A-4A8D-9135-D8D3146AA679}" presName="sibTrans" presStyleCnt="0"/>
      <dgm:spPr/>
    </dgm:pt>
    <dgm:pt modelId="{E41C9BDC-4449-CC48-961A-E63F00BDCB50}" type="pres">
      <dgm:prSet presAssocID="{A59CCE97-B3F4-4CC0-A9BE-CBC588206622}" presName="compositeNode" presStyleCnt="0">
        <dgm:presLayoutVars>
          <dgm:bulletEnabled val="1"/>
        </dgm:presLayoutVars>
      </dgm:prSet>
      <dgm:spPr/>
    </dgm:pt>
    <dgm:pt modelId="{1EB1092F-F6CC-3647-876D-1A08A9DBE17D}" type="pres">
      <dgm:prSet presAssocID="{A59CCE97-B3F4-4CC0-A9BE-CBC588206622}" presName="bgRect" presStyleLbl="alignNode1" presStyleIdx="1" presStyleCnt="3"/>
      <dgm:spPr/>
    </dgm:pt>
    <dgm:pt modelId="{E9E83181-99EC-8645-A68C-9309B916725D}" type="pres">
      <dgm:prSet presAssocID="{B1910253-975A-489C-BCFB-1C1F5CF6002F}" presName="sibTransNodeRect" presStyleLbl="alignNode1" presStyleIdx="1" presStyleCnt="3">
        <dgm:presLayoutVars>
          <dgm:chMax val="0"/>
          <dgm:bulletEnabled val="1"/>
        </dgm:presLayoutVars>
      </dgm:prSet>
      <dgm:spPr/>
    </dgm:pt>
    <dgm:pt modelId="{D9D0BF9E-E490-D64A-9592-C8471DE065EC}" type="pres">
      <dgm:prSet presAssocID="{A59CCE97-B3F4-4CC0-A9BE-CBC588206622}" presName="nodeRect" presStyleLbl="alignNode1" presStyleIdx="1" presStyleCnt="3">
        <dgm:presLayoutVars>
          <dgm:bulletEnabled val="1"/>
        </dgm:presLayoutVars>
      </dgm:prSet>
      <dgm:spPr/>
    </dgm:pt>
    <dgm:pt modelId="{6EC0219C-0F46-D745-AC9B-E0593FED182B}" type="pres">
      <dgm:prSet presAssocID="{B1910253-975A-489C-BCFB-1C1F5CF6002F}" presName="sibTrans" presStyleCnt="0"/>
      <dgm:spPr/>
    </dgm:pt>
    <dgm:pt modelId="{CDB7DFCB-0A77-0B4E-9A52-DF22A9E282EE}" type="pres">
      <dgm:prSet presAssocID="{B20B65CB-9C53-4E34-AAD1-8F0CF93180F0}" presName="compositeNode" presStyleCnt="0">
        <dgm:presLayoutVars>
          <dgm:bulletEnabled val="1"/>
        </dgm:presLayoutVars>
      </dgm:prSet>
      <dgm:spPr/>
    </dgm:pt>
    <dgm:pt modelId="{3E51A6FB-3F70-6D4E-9D07-E5B9EEAD55D8}" type="pres">
      <dgm:prSet presAssocID="{B20B65CB-9C53-4E34-AAD1-8F0CF93180F0}" presName="bgRect" presStyleLbl="alignNode1" presStyleIdx="2" presStyleCnt="3"/>
      <dgm:spPr/>
    </dgm:pt>
    <dgm:pt modelId="{DFDE24F6-595D-AA44-86B7-25FDC1E80882}" type="pres">
      <dgm:prSet presAssocID="{9777B973-261E-45E9-8B67-7DDF012E4382}" presName="sibTransNodeRect" presStyleLbl="alignNode1" presStyleIdx="2" presStyleCnt="3">
        <dgm:presLayoutVars>
          <dgm:chMax val="0"/>
          <dgm:bulletEnabled val="1"/>
        </dgm:presLayoutVars>
      </dgm:prSet>
      <dgm:spPr/>
    </dgm:pt>
    <dgm:pt modelId="{A54D2EA9-80B9-1D41-9758-24A482FA0870}" type="pres">
      <dgm:prSet presAssocID="{B20B65CB-9C53-4E34-AAD1-8F0CF93180F0}" presName="nodeRect" presStyleLbl="alignNode1" presStyleIdx="2" presStyleCnt="3">
        <dgm:presLayoutVars>
          <dgm:bulletEnabled val="1"/>
        </dgm:presLayoutVars>
      </dgm:prSet>
      <dgm:spPr/>
    </dgm:pt>
  </dgm:ptLst>
  <dgm:cxnLst>
    <dgm:cxn modelId="{C0200B08-AF01-412C-B8A8-8BF5ADCF4B31}" srcId="{218EA2A1-3CE0-4217-BF06-A1C53D07D299}" destId="{820546C0-27CE-41CC-A98E-0EA8501FCFF2}" srcOrd="0" destOrd="0" parTransId="{8057B251-65DA-42AC-8709-76DF0578BB30}" sibTransId="{36A934E2-301A-4A8D-9135-D8D3146AA679}"/>
    <dgm:cxn modelId="{3590472C-86D6-43C2-B754-4B96544A1F93}" srcId="{218EA2A1-3CE0-4217-BF06-A1C53D07D299}" destId="{A59CCE97-B3F4-4CC0-A9BE-CBC588206622}" srcOrd="1" destOrd="0" parTransId="{2784BE36-D56E-4493-B5EF-C70BC1307779}" sibTransId="{B1910253-975A-489C-BCFB-1C1F5CF6002F}"/>
    <dgm:cxn modelId="{76704246-8E1E-C041-8C06-B319ADA9FFD8}" type="presOf" srcId="{B20B65CB-9C53-4E34-AAD1-8F0CF93180F0}" destId="{3E51A6FB-3F70-6D4E-9D07-E5B9EEAD55D8}" srcOrd="0" destOrd="0" presId="urn:microsoft.com/office/officeart/2016/7/layout/LinearBlockProcessNumbered"/>
    <dgm:cxn modelId="{4CEDE05C-D4CE-42C3-9D64-51F39B6BB8A7}" srcId="{218EA2A1-3CE0-4217-BF06-A1C53D07D299}" destId="{B20B65CB-9C53-4E34-AAD1-8F0CF93180F0}" srcOrd="2" destOrd="0" parTransId="{C217E62F-A238-4DF0-A87A-D94F2EA14D3C}" sibTransId="{9777B973-261E-45E9-8B67-7DDF012E4382}"/>
    <dgm:cxn modelId="{97AB7274-EAA9-4640-AE28-044288581DE6}" type="presOf" srcId="{820546C0-27CE-41CC-A98E-0EA8501FCFF2}" destId="{5BE48E72-65D3-7A45-82D5-BFFFFD86B9F7}" srcOrd="0" destOrd="0" presId="urn:microsoft.com/office/officeart/2016/7/layout/LinearBlockProcessNumbered"/>
    <dgm:cxn modelId="{2DF96375-54E6-CD4F-BD12-79E2E183ACDC}" type="presOf" srcId="{B20B65CB-9C53-4E34-AAD1-8F0CF93180F0}" destId="{A54D2EA9-80B9-1D41-9758-24A482FA0870}" srcOrd="1" destOrd="0" presId="urn:microsoft.com/office/officeart/2016/7/layout/LinearBlockProcessNumbered"/>
    <dgm:cxn modelId="{E9DBED90-B555-9C46-A847-901D37EB211C}" type="presOf" srcId="{B1910253-975A-489C-BCFB-1C1F5CF6002F}" destId="{E9E83181-99EC-8645-A68C-9309B916725D}" srcOrd="0" destOrd="0" presId="urn:microsoft.com/office/officeart/2016/7/layout/LinearBlockProcessNumbered"/>
    <dgm:cxn modelId="{9AB9F499-EA02-2A4F-885E-756F7A29F969}" type="presOf" srcId="{36A934E2-301A-4A8D-9135-D8D3146AA679}" destId="{8343010E-CF49-ED42-980B-0D999F878FC0}" srcOrd="0" destOrd="0" presId="urn:microsoft.com/office/officeart/2016/7/layout/LinearBlockProcessNumbered"/>
    <dgm:cxn modelId="{5615E0A3-EDEC-E942-8347-07FF8DA23530}" type="presOf" srcId="{218EA2A1-3CE0-4217-BF06-A1C53D07D299}" destId="{AC6340D8-8441-494B-81D5-643EDF7B8917}" srcOrd="0" destOrd="0" presId="urn:microsoft.com/office/officeart/2016/7/layout/LinearBlockProcessNumbered"/>
    <dgm:cxn modelId="{69B379AE-FC1E-5049-80C9-95A65FA98E27}" type="presOf" srcId="{A59CCE97-B3F4-4CC0-A9BE-CBC588206622}" destId="{D9D0BF9E-E490-D64A-9592-C8471DE065EC}" srcOrd="1" destOrd="0" presId="urn:microsoft.com/office/officeart/2016/7/layout/LinearBlockProcessNumbered"/>
    <dgm:cxn modelId="{7B343FC2-A43C-064C-8E57-1949969F0B78}" type="presOf" srcId="{A59CCE97-B3F4-4CC0-A9BE-CBC588206622}" destId="{1EB1092F-F6CC-3647-876D-1A08A9DBE17D}" srcOrd="0" destOrd="0" presId="urn:microsoft.com/office/officeart/2016/7/layout/LinearBlockProcessNumbered"/>
    <dgm:cxn modelId="{DF6EC8CE-A12B-C94B-B2AA-4C60731F6822}" type="presOf" srcId="{820546C0-27CE-41CC-A98E-0EA8501FCFF2}" destId="{44AAF38A-4C32-3846-8BC8-CFE509C27E94}" srcOrd="1" destOrd="0" presId="urn:microsoft.com/office/officeart/2016/7/layout/LinearBlockProcessNumbered"/>
    <dgm:cxn modelId="{71E33FEA-1C97-6042-9F8F-9BFD8DEE7F94}" type="presOf" srcId="{9777B973-261E-45E9-8B67-7DDF012E4382}" destId="{DFDE24F6-595D-AA44-86B7-25FDC1E80882}" srcOrd="0" destOrd="0" presId="urn:microsoft.com/office/officeart/2016/7/layout/LinearBlockProcessNumbered"/>
    <dgm:cxn modelId="{5593BE3C-E5D9-0048-A99B-B6C303142721}" type="presParOf" srcId="{AC6340D8-8441-494B-81D5-643EDF7B8917}" destId="{0D6FE15B-0CF1-3D48-88CF-607B1B1AEBE2}" srcOrd="0" destOrd="0" presId="urn:microsoft.com/office/officeart/2016/7/layout/LinearBlockProcessNumbered"/>
    <dgm:cxn modelId="{3A3CFC5C-07B5-F843-AE4E-A7DCC09B4C8F}" type="presParOf" srcId="{0D6FE15B-0CF1-3D48-88CF-607B1B1AEBE2}" destId="{5BE48E72-65D3-7A45-82D5-BFFFFD86B9F7}" srcOrd="0" destOrd="0" presId="urn:microsoft.com/office/officeart/2016/7/layout/LinearBlockProcessNumbered"/>
    <dgm:cxn modelId="{43CA2774-4072-244F-9931-6840A9A3EC08}" type="presParOf" srcId="{0D6FE15B-0CF1-3D48-88CF-607B1B1AEBE2}" destId="{8343010E-CF49-ED42-980B-0D999F878FC0}" srcOrd="1" destOrd="0" presId="urn:microsoft.com/office/officeart/2016/7/layout/LinearBlockProcessNumbered"/>
    <dgm:cxn modelId="{F5BFEE53-0BDF-A14D-951C-851FAF62AE29}" type="presParOf" srcId="{0D6FE15B-0CF1-3D48-88CF-607B1B1AEBE2}" destId="{44AAF38A-4C32-3846-8BC8-CFE509C27E94}" srcOrd="2" destOrd="0" presId="urn:microsoft.com/office/officeart/2016/7/layout/LinearBlockProcessNumbered"/>
    <dgm:cxn modelId="{7EF025E4-7A63-B647-BD6F-7E2BA00FDEBF}" type="presParOf" srcId="{AC6340D8-8441-494B-81D5-643EDF7B8917}" destId="{21E60E4A-A1EA-F146-B86B-185D8E7A3781}" srcOrd="1" destOrd="0" presId="urn:microsoft.com/office/officeart/2016/7/layout/LinearBlockProcessNumbered"/>
    <dgm:cxn modelId="{A8CF416A-7C35-E14F-9E76-FEF9FEB8A3AB}" type="presParOf" srcId="{AC6340D8-8441-494B-81D5-643EDF7B8917}" destId="{E41C9BDC-4449-CC48-961A-E63F00BDCB50}" srcOrd="2" destOrd="0" presId="urn:microsoft.com/office/officeart/2016/7/layout/LinearBlockProcessNumbered"/>
    <dgm:cxn modelId="{2E4D6165-4C01-0C4D-B5E4-3320C280D51C}" type="presParOf" srcId="{E41C9BDC-4449-CC48-961A-E63F00BDCB50}" destId="{1EB1092F-F6CC-3647-876D-1A08A9DBE17D}" srcOrd="0" destOrd="0" presId="urn:microsoft.com/office/officeart/2016/7/layout/LinearBlockProcessNumbered"/>
    <dgm:cxn modelId="{E10186B9-00FB-7C4A-9DDE-81331EA4259F}" type="presParOf" srcId="{E41C9BDC-4449-CC48-961A-E63F00BDCB50}" destId="{E9E83181-99EC-8645-A68C-9309B916725D}" srcOrd="1" destOrd="0" presId="urn:microsoft.com/office/officeart/2016/7/layout/LinearBlockProcessNumbered"/>
    <dgm:cxn modelId="{B4E54A46-7347-A24A-BA7D-DC3F76EF32F8}" type="presParOf" srcId="{E41C9BDC-4449-CC48-961A-E63F00BDCB50}" destId="{D9D0BF9E-E490-D64A-9592-C8471DE065EC}" srcOrd="2" destOrd="0" presId="urn:microsoft.com/office/officeart/2016/7/layout/LinearBlockProcessNumbered"/>
    <dgm:cxn modelId="{2186DC56-FF08-9C4F-A593-255E34A27D19}" type="presParOf" srcId="{AC6340D8-8441-494B-81D5-643EDF7B8917}" destId="{6EC0219C-0F46-D745-AC9B-E0593FED182B}" srcOrd="3" destOrd="0" presId="urn:microsoft.com/office/officeart/2016/7/layout/LinearBlockProcessNumbered"/>
    <dgm:cxn modelId="{1AA9E401-951D-FA4F-A9A0-57D6DD8FA2CE}" type="presParOf" srcId="{AC6340D8-8441-494B-81D5-643EDF7B8917}" destId="{CDB7DFCB-0A77-0B4E-9A52-DF22A9E282EE}" srcOrd="4" destOrd="0" presId="urn:microsoft.com/office/officeart/2016/7/layout/LinearBlockProcessNumbered"/>
    <dgm:cxn modelId="{AAA7F20B-4AB3-AB4C-B21A-9E01568B4D51}" type="presParOf" srcId="{CDB7DFCB-0A77-0B4E-9A52-DF22A9E282EE}" destId="{3E51A6FB-3F70-6D4E-9D07-E5B9EEAD55D8}" srcOrd="0" destOrd="0" presId="urn:microsoft.com/office/officeart/2016/7/layout/LinearBlockProcessNumbered"/>
    <dgm:cxn modelId="{025ACA83-144A-8445-BE2A-2F9E04B32403}" type="presParOf" srcId="{CDB7DFCB-0A77-0B4E-9A52-DF22A9E282EE}" destId="{DFDE24F6-595D-AA44-86B7-25FDC1E80882}" srcOrd="1" destOrd="0" presId="urn:microsoft.com/office/officeart/2016/7/layout/LinearBlockProcessNumbered"/>
    <dgm:cxn modelId="{5E9B698B-749F-DB45-9F09-B3485BD8F4E9}" type="presParOf" srcId="{CDB7DFCB-0A77-0B4E-9A52-DF22A9E282EE}" destId="{A54D2EA9-80B9-1D41-9758-24A482FA087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F47E1B-FFDB-934A-84EE-D681DEE38E50}" type="doc">
      <dgm:prSet loTypeId="urn:microsoft.com/office/officeart/2005/8/layout/radial4" loCatId="" qsTypeId="urn:microsoft.com/office/officeart/2005/8/quickstyle/simple2" qsCatId="simple" csTypeId="urn:microsoft.com/office/officeart/2005/8/colors/accent3_2" csCatId="accent3" phldr="1"/>
      <dgm:spPr/>
      <dgm:t>
        <a:bodyPr/>
        <a:lstStyle/>
        <a:p>
          <a:endParaRPr lang="en-US"/>
        </a:p>
      </dgm:t>
    </dgm:pt>
    <dgm:pt modelId="{8F8C5D3A-86EB-0545-91B1-90B90C676FEE}">
      <dgm:prSet phldrT="[Text]"/>
      <dgm:spPr>
        <a:solidFill>
          <a:schemeClr val="accent1"/>
        </a:solidFill>
      </dgm:spPr>
      <dgm:t>
        <a:bodyPr/>
        <a:lstStyle/>
        <a:p>
          <a:r>
            <a:rPr lang="en-US" dirty="0"/>
            <a:t>Final Model</a:t>
          </a:r>
        </a:p>
      </dgm:t>
    </dgm:pt>
    <dgm:pt modelId="{F86467A6-E81C-A344-BB94-7662345BBB01}" type="parTrans" cxnId="{C1CA5B69-B273-454A-809E-781E03A00AAD}">
      <dgm:prSet/>
      <dgm:spPr/>
      <dgm:t>
        <a:bodyPr/>
        <a:lstStyle/>
        <a:p>
          <a:endParaRPr lang="en-US"/>
        </a:p>
      </dgm:t>
    </dgm:pt>
    <dgm:pt modelId="{A5F871CC-50C9-4B4A-96BE-B2BC64C65CDC}" type="sibTrans" cxnId="{C1CA5B69-B273-454A-809E-781E03A00AAD}">
      <dgm:prSet/>
      <dgm:spPr/>
      <dgm:t>
        <a:bodyPr/>
        <a:lstStyle/>
        <a:p>
          <a:endParaRPr lang="en-US"/>
        </a:p>
      </dgm:t>
    </dgm:pt>
    <dgm:pt modelId="{AF8CEDB7-BF04-6448-9D9B-6CCA89A063BB}">
      <dgm:prSet phldrT="[Text]"/>
      <dgm:spPr/>
      <dgm:t>
        <a:bodyPr/>
        <a:lstStyle/>
        <a:p>
          <a:r>
            <a:rPr lang="en-US" dirty="0"/>
            <a:t>ANOVA</a:t>
          </a:r>
        </a:p>
      </dgm:t>
    </dgm:pt>
    <dgm:pt modelId="{3E727A82-31F4-9648-BBC5-63F61C3E2F9F}" type="parTrans" cxnId="{DDAFAEF2-0FD3-FE4E-B506-C42F9C9AD26A}">
      <dgm:prSet/>
      <dgm:spPr/>
      <dgm:t>
        <a:bodyPr/>
        <a:lstStyle/>
        <a:p>
          <a:endParaRPr lang="en-US"/>
        </a:p>
      </dgm:t>
    </dgm:pt>
    <dgm:pt modelId="{CEF1DB01-115A-E349-AB06-097CC9CFEDA3}" type="sibTrans" cxnId="{DDAFAEF2-0FD3-FE4E-B506-C42F9C9AD26A}">
      <dgm:prSet/>
      <dgm:spPr/>
      <dgm:t>
        <a:bodyPr/>
        <a:lstStyle/>
        <a:p>
          <a:endParaRPr lang="en-US"/>
        </a:p>
      </dgm:t>
    </dgm:pt>
    <dgm:pt modelId="{E66C765E-B363-CB4D-82B0-F7E4371BAA74}">
      <dgm:prSet phldrT="[Text]"/>
      <dgm:spPr/>
      <dgm:t>
        <a:bodyPr/>
        <a:lstStyle/>
        <a:p>
          <a:r>
            <a:rPr lang="en-US" dirty="0"/>
            <a:t>Multi-collinearity</a:t>
          </a:r>
        </a:p>
      </dgm:t>
    </dgm:pt>
    <dgm:pt modelId="{D1365781-4A90-C541-A26F-B48044E70039}" type="parTrans" cxnId="{7DAB988A-2B03-0243-9600-A0CB62DCC7F1}">
      <dgm:prSet/>
      <dgm:spPr/>
      <dgm:t>
        <a:bodyPr/>
        <a:lstStyle/>
        <a:p>
          <a:endParaRPr lang="en-US"/>
        </a:p>
      </dgm:t>
    </dgm:pt>
    <dgm:pt modelId="{497BD4A0-BC52-624A-AABB-ADC42EABABBA}" type="sibTrans" cxnId="{7DAB988A-2B03-0243-9600-A0CB62DCC7F1}">
      <dgm:prSet/>
      <dgm:spPr/>
      <dgm:t>
        <a:bodyPr/>
        <a:lstStyle/>
        <a:p>
          <a:endParaRPr lang="en-US"/>
        </a:p>
      </dgm:t>
    </dgm:pt>
    <dgm:pt modelId="{D4E739A2-A082-0444-90D3-4FC89C9D40A6}">
      <dgm:prSet phldrT="[Text]"/>
      <dgm:spPr/>
      <dgm:t>
        <a:bodyPr/>
        <a:lstStyle/>
        <a:p>
          <a:r>
            <a:rPr lang="en-US" dirty="0"/>
            <a:t>Model Assumptions</a:t>
          </a:r>
        </a:p>
      </dgm:t>
    </dgm:pt>
    <dgm:pt modelId="{349FC5C5-A5A0-D646-BA5E-3A9A5E432E37}" type="parTrans" cxnId="{4367BA8D-4047-EB4A-AFED-A9FC7D14C0E8}">
      <dgm:prSet/>
      <dgm:spPr/>
      <dgm:t>
        <a:bodyPr/>
        <a:lstStyle/>
        <a:p>
          <a:endParaRPr lang="en-US"/>
        </a:p>
      </dgm:t>
    </dgm:pt>
    <dgm:pt modelId="{770DE87B-2C75-6E4C-A8D2-D31F6E367AF7}" type="sibTrans" cxnId="{4367BA8D-4047-EB4A-AFED-A9FC7D14C0E8}">
      <dgm:prSet/>
      <dgm:spPr/>
      <dgm:t>
        <a:bodyPr/>
        <a:lstStyle/>
        <a:p>
          <a:endParaRPr lang="en-US"/>
        </a:p>
      </dgm:t>
    </dgm:pt>
    <dgm:pt modelId="{6C8BB0BC-7A1C-E04F-90DB-C4E02B500614}" type="pres">
      <dgm:prSet presAssocID="{11F47E1B-FFDB-934A-84EE-D681DEE38E50}" presName="cycle" presStyleCnt="0">
        <dgm:presLayoutVars>
          <dgm:chMax val="1"/>
          <dgm:dir/>
          <dgm:animLvl val="ctr"/>
          <dgm:resizeHandles val="exact"/>
        </dgm:presLayoutVars>
      </dgm:prSet>
      <dgm:spPr/>
    </dgm:pt>
    <dgm:pt modelId="{5C94FE99-6E6C-2C45-8FF5-00C0D3ADA271}" type="pres">
      <dgm:prSet presAssocID="{8F8C5D3A-86EB-0545-91B1-90B90C676FEE}" presName="centerShape" presStyleLbl="node0" presStyleIdx="0" presStyleCnt="1"/>
      <dgm:spPr/>
    </dgm:pt>
    <dgm:pt modelId="{99C195BD-3ABC-D648-99FA-569A3C58E4BF}" type="pres">
      <dgm:prSet presAssocID="{3E727A82-31F4-9648-BBC5-63F61C3E2F9F}" presName="parTrans" presStyleLbl="bgSibTrans2D1" presStyleIdx="0" presStyleCnt="3"/>
      <dgm:spPr/>
    </dgm:pt>
    <dgm:pt modelId="{80751CFF-97F5-1E41-848E-156276622EB6}" type="pres">
      <dgm:prSet presAssocID="{AF8CEDB7-BF04-6448-9D9B-6CCA89A063BB}" presName="node" presStyleLbl="node1" presStyleIdx="0" presStyleCnt="3">
        <dgm:presLayoutVars>
          <dgm:bulletEnabled val="1"/>
        </dgm:presLayoutVars>
      </dgm:prSet>
      <dgm:spPr/>
    </dgm:pt>
    <dgm:pt modelId="{3302EE12-7A6F-0C48-8584-013E0C7B19C6}" type="pres">
      <dgm:prSet presAssocID="{D1365781-4A90-C541-A26F-B48044E70039}" presName="parTrans" presStyleLbl="bgSibTrans2D1" presStyleIdx="1" presStyleCnt="3"/>
      <dgm:spPr/>
    </dgm:pt>
    <dgm:pt modelId="{02F0BA0C-3953-F848-80C9-BCDDB6602A00}" type="pres">
      <dgm:prSet presAssocID="{E66C765E-B363-CB4D-82B0-F7E4371BAA74}" presName="node" presStyleLbl="node1" presStyleIdx="1" presStyleCnt="3">
        <dgm:presLayoutVars>
          <dgm:bulletEnabled val="1"/>
        </dgm:presLayoutVars>
      </dgm:prSet>
      <dgm:spPr/>
    </dgm:pt>
    <dgm:pt modelId="{018CCE88-EBDF-7346-8F02-B4DD2712F24C}" type="pres">
      <dgm:prSet presAssocID="{349FC5C5-A5A0-D646-BA5E-3A9A5E432E37}" presName="parTrans" presStyleLbl="bgSibTrans2D1" presStyleIdx="2" presStyleCnt="3"/>
      <dgm:spPr/>
    </dgm:pt>
    <dgm:pt modelId="{418C0CAA-99FF-0B4B-B502-270A2D327170}" type="pres">
      <dgm:prSet presAssocID="{D4E739A2-A082-0444-90D3-4FC89C9D40A6}" presName="node" presStyleLbl="node1" presStyleIdx="2" presStyleCnt="3">
        <dgm:presLayoutVars>
          <dgm:bulletEnabled val="1"/>
        </dgm:presLayoutVars>
      </dgm:prSet>
      <dgm:spPr/>
    </dgm:pt>
  </dgm:ptLst>
  <dgm:cxnLst>
    <dgm:cxn modelId="{E3B9540C-B6DC-A444-98E8-7C430AB12FCE}" type="presOf" srcId="{349FC5C5-A5A0-D646-BA5E-3A9A5E432E37}" destId="{018CCE88-EBDF-7346-8F02-B4DD2712F24C}" srcOrd="0" destOrd="0" presId="urn:microsoft.com/office/officeart/2005/8/layout/radial4"/>
    <dgm:cxn modelId="{DB46C725-8267-0745-A32A-2F03B6307DDC}" type="presOf" srcId="{8F8C5D3A-86EB-0545-91B1-90B90C676FEE}" destId="{5C94FE99-6E6C-2C45-8FF5-00C0D3ADA271}" srcOrd="0" destOrd="0" presId="urn:microsoft.com/office/officeart/2005/8/layout/radial4"/>
    <dgm:cxn modelId="{D5972144-8D61-434A-9FDB-16C0E7C627A1}" type="presOf" srcId="{11F47E1B-FFDB-934A-84EE-D681DEE38E50}" destId="{6C8BB0BC-7A1C-E04F-90DB-C4E02B500614}" srcOrd="0" destOrd="0" presId="urn:microsoft.com/office/officeart/2005/8/layout/radial4"/>
    <dgm:cxn modelId="{C1CA5B69-B273-454A-809E-781E03A00AAD}" srcId="{11F47E1B-FFDB-934A-84EE-D681DEE38E50}" destId="{8F8C5D3A-86EB-0545-91B1-90B90C676FEE}" srcOrd="0" destOrd="0" parTransId="{F86467A6-E81C-A344-BB94-7662345BBB01}" sibTransId="{A5F871CC-50C9-4B4A-96BE-B2BC64C65CDC}"/>
    <dgm:cxn modelId="{7DAB988A-2B03-0243-9600-A0CB62DCC7F1}" srcId="{8F8C5D3A-86EB-0545-91B1-90B90C676FEE}" destId="{E66C765E-B363-CB4D-82B0-F7E4371BAA74}" srcOrd="1" destOrd="0" parTransId="{D1365781-4A90-C541-A26F-B48044E70039}" sibTransId="{497BD4A0-BC52-624A-AABB-ADC42EABABBA}"/>
    <dgm:cxn modelId="{4367BA8D-4047-EB4A-AFED-A9FC7D14C0E8}" srcId="{8F8C5D3A-86EB-0545-91B1-90B90C676FEE}" destId="{D4E739A2-A082-0444-90D3-4FC89C9D40A6}" srcOrd="2" destOrd="0" parTransId="{349FC5C5-A5A0-D646-BA5E-3A9A5E432E37}" sibTransId="{770DE87B-2C75-6E4C-A8D2-D31F6E367AF7}"/>
    <dgm:cxn modelId="{362596A9-9BED-5840-8B3C-0E4C156D0C92}" type="presOf" srcId="{D1365781-4A90-C541-A26F-B48044E70039}" destId="{3302EE12-7A6F-0C48-8584-013E0C7B19C6}" srcOrd="0" destOrd="0" presId="urn:microsoft.com/office/officeart/2005/8/layout/radial4"/>
    <dgm:cxn modelId="{F2AAFCB5-BDA6-BA4E-ADAE-5BFD8E17A731}" type="presOf" srcId="{E66C765E-B363-CB4D-82B0-F7E4371BAA74}" destId="{02F0BA0C-3953-F848-80C9-BCDDB6602A00}" srcOrd="0" destOrd="0" presId="urn:microsoft.com/office/officeart/2005/8/layout/radial4"/>
    <dgm:cxn modelId="{3FB398CB-A7B3-DA40-898E-1D517D4FB893}" type="presOf" srcId="{AF8CEDB7-BF04-6448-9D9B-6CCA89A063BB}" destId="{80751CFF-97F5-1E41-848E-156276622EB6}" srcOrd="0" destOrd="0" presId="urn:microsoft.com/office/officeart/2005/8/layout/radial4"/>
    <dgm:cxn modelId="{DDAFAEF2-0FD3-FE4E-B506-C42F9C9AD26A}" srcId="{8F8C5D3A-86EB-0545-91B1-90B90C676FEE}" destId="{AF8CEDB7-BF04-6448-9D9B-6CCA89A063BB}" srcOrd="0" destOrd="0" parTransId="{3E727A82-31F4-9648-BBC5-63F61C3E2F9F}" sibTransId="{CEF1DB01-115A-E349-AB06-097CC9CFEDA3}"/>
    <dgm:cxn modelId="{B1B645F9-05AB-FB46-9160-3E4AAA6591EE}" type="presOf" srcId="{D4E739A2-A082-0444-90D3-4FC89C9D40A6}" destId="{418C0CAA-99FF-0B4B-B502-270A2D327170}" srcOrd="0" destOrd="0" presId="urn:microsoft.com/office/officeart/2005/8/layout/radial4"/>
    <dgm:cxn modelId="{E39EA3FD-4C28-ED43-B84E-BC6F2FA2533A}" type="presOf" srcId="{3E727A82-31F4-9648-BBC5-63F61C3E2F9F}" destId="{99C195BD-3ABC-D648-99FA-569A3C58E4BF}" srcOrd="0" destOrd="0" presId="urn:microsoft.com/office/officeart/2005/8/layout/radial4"/>
    <dgm:cxn modelId="{1E70D520-C687-6F43-908A-541D168B9A47}" type="presParOf" srcId="{6C8BB0BC-7A1C-E04F-90DB-C4E02B500614}" destId="{5C94FE99-6E6C-2C45-8FF5-00C0D3ADA271}" srcOrd="0" destOrd="0" presId="urn:microsoft.com/office/officeart/2005/8/layout/radial4"/>
    <dgm:cxn modelId="{345DA7AC-A1AA-2341-B9AC-1935B25667BF}" type="presParOf" srcId="{6C8BB0BC-7A1C-E04F-90DB-C4E02B500614}" destId="{99C195BD-3ABC-D648-99FA-569A3C58E4BF}" srcOrd="1" destOrd="0" presId="urn:microsoft.com/office/officeart/2005/8/layout/radial4"/>
    <dgm:cxn modelId="{11068F41-B35F-244E-9EE2-233B6050728D}" type="presParOf" srcId="{6C8BB0BC-7A1C-E04F-90DB-C4E02B500614}" destId="{80751CFF-97F5-1E41-848E-156276622EB6}" srcOrd="2" destOrd="0" presId="urn:microsoft.com/office/officeart/2005/8/layout/radial4"/>
    <dgm:cxn modelId="{1685AA95-61FA-BF48-8143-8335EADBF7DE}" type="presParOf" srcId="{6C8BB0BC-7A1C-E04F-90DB-C4E02B500614}" destId="{3302EE12-7A6F-0C48-8584-013E0C7B19C6}" srcOrd="3" destOrd="0" presId="urn:microsoft.com/office/officeart/2005/8/layout/radial4"/>
    <dgm:cxn modelId="{CC78FB5D-3F13-3942-BCF7-ACCDB0CEBBCA}" type="presParOf" srcId="{6C8BB0BC-7A1C-E04F-90DB-C4E02B500614}" destId="{02F0BA0C-3953-F848-80C9-BCDDB6602A00}" srcOrd="4" destOrd="0" presId="urn:microsoft.com/office/officeart/2005/8/layout/radial4"/>
    <dgm:cxn modelId="{92B41885-DF6C-FA4E-94E9-10CDAEA18983}" type="presParOf" srcId="{6C8BB0BC-7A1C-E04F-90DB-C4E02B500614}" destId="{018CCE88-EBDF-7346-8F02-B4DD2712F24C}" srcOrd="5" destOrd="0" presId="urn:microsoft.com/office/officeart/2005/8/layout/radial4"/>
    <dgm:cxn modelId="{27CD01A6-B49E-3543-BA77-7AF3AE3055FE}" type="presParOf" srcId="{6C8BB0BC-7A1C-E04F-90DB-C4E02B500614}" destId="{418C0CAA-99FF-0B4B-B502-270A2D327170}"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39538-746A-7440-B815-1C30160A4156}">
      <dsp:nvSpPr>
        <dsp:cNvPr id="0" name=""/>
        <dsp:cNvSpPr/>
      </dsp:nvSpPr>
      <dsp:spPr>
        <a:xfrm>
          <a:off x="51" y="90055"/>
          <a:ext cx="4913783" cy="800089"/>
        </a:xfrm>
        <a:prstGeom prst="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Predictors: what do we know before the game</a:t>
          </a:r>
        </a:p>
      </dsp:txBody>
      <dsp:txXfrm>
        <a:off x="51" y="90055"/>
        <a:ext cx="4913783" cy="800089"/>
      </dsp:txXfrm>
    </dsp:sp>
    <dsp:sp modelId="{A59D3C31-F32E-7042-8E8A-11C249FA2DDD}">
      <dsp:nvSpPr>
        <dsp:cNvPr id="0" name=""/>
        <dsp:cNvSpPr/>
      </dsp:nvSpPr>
      <dsp:spPr>
        <a:xfrm>
          <a:off x="51" y="890144"/>
          <a:ext cx="4913783" cy="2959110"/>
        </a:xfrm>
        <a:prstGeom prst="rect">
          <a:avLst/>
        </a:prstGeom>
        <a:noFill/>
        <a:ln w="12700" cap="flat" cmpd="sng" algn="ctr">
          <a:solidFill>
            <a:schemeClr val="accent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Game data:</a:t>
          </a:r>
        </a:p>
        <a:p>
          <a:pPr marL="457200" lvl="2" indent="-228600" algn="l" defTabSz="977900">
            <a:lnSpc>
              <a:spcPct val="90000"/>
            </a:lnSpc>
            <a:spcBef>
              <a:spcPct val="0"/>
            </a:spcBef>
            <a:spcAft>
              <a:spcPct val="15000"/>
            </a:spcAft>
            <a:buChar char="•"/>
          </a:pPr>
          <a:r>
            <a:rPr lang="en-US" sz="2200" kern="1200"/>
            <a:t>Average team points, average assists, average rebound, average turnover etc.</a:t>
          </a:r>
        </a:p>
        <a:p>
          <a:pPr marL="228600" lvl="1" indent="-228600" algn="l" defTabSz="977900">
            <a:lnSpc>
              <a:spcPct val="90000"/>
            </a:lnSpc>
            <a:spcBef>
              <a:spcPct val="0"/>
            </a:spcBef>
            <a:spcAft>
              <a:spcPct val="15000"/>
            </a:spcAft>
            <a:buChar char="•"/>
          </a:pPr>
          <a:r>
            <a:rPr lang="en-US" sz="2200" kern="1200"/>
            <a:t>Team situation:</a:t>
          </a:r>
        </a:p>
        <a:p>
          <a:pPr marL="457200" lvl="2" indent="-228600" algn="l" defTabSz="977900">
            <a:lnSpc>
              <a:spcPct val="90000"/>
            </a:lnSpc>
            <a:spcBef>
              <a:spcPct val="0"/>
            </a:spcBef>
            <a:spcAft>
              <a:spcPct val="15000"/>
            </a:spcAft>
            <a:buChar char="•"/>
          </a:pPr>
          <a:r>
            <a:rPr lang="en-US" sz="2200" kern="1200" dirty="0"/>
            <a:t>Playing back-to-back games? Currently on a winning/losing streak? Overall record etc.</a:t>
          </a:r>
        </a:p>
      </dsp:txBody>
      <dsp:txXfrm>
        <a:off x="51" y="890144"/>
        <a:ext cx="4913783" cy="2959110"/>
      </dsp:txXfrm>
    </dsp:sp>
    <dsp:sp modelId="{11676BD9-6695-554E-A2B6-C64DB309F316}">
      <dsp:nvSpPr>
        <dsp:cNvPr id="0" name=""/>
        <dsp:cNvSpPr/>
      </dsp:nvSpPr>
      <dsp:spPr>
        <a:xfrm>
          <a:off x="5601764" y="90055"/>
          <a:ext cx="4913783" cy="800089"/>
        </a:xfrm>
        <a:prstGeom prst="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Dataset: computed with pandas</a:t>
          </a:r>
        </a:p>
      </dsp:txBody>
      <dsp:txXfrm>
        <a:off x="5601764" y="90055"/>
        <a:ext cx="4913783" cy="800089"/>
      </dsp:txXfrm>
    </dsp:sp>
    <dsp:sp modelId="{D4333496-8CAF-BB4E-9573-9ACE836CF4FC}">
      <dsp:nvSpPr>
        <dsp:cNvPr id="0" name=""/>
        <dsp:cNvSpPr/>
      </dsp:nvSpPr>
      <dsp:spPr>
        <a:xfrm>
          <a:off x="5601764" y="890144"/>
          <a:ext cx="4913783" cy="2959110"/>
        </a:xfrm>
        <a:prstGeom prst="rect">
          <a:avLst/>
        </a:prstGeom>
        <a:solidFill>
          <a:schemeClr val="bg1">
            <a:alpha val="90000"/>
          </a:schemeClr>
        </a:solidFill>
        <a:ln w="12700" cap="flat" cmpd="sng" algn="ctr">
          <a:solidFill>
            <a:schemeClr val="accent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Contains all the game data, team situation for every game</a:t>
          </a:r>
        </a:p>
        <a:p>
          <a:pPr marL="228600" lvl="1" indent="-228600" algn="l" defTabSz="977900">
            <a:lnSpc>
              <a:spcPct val="90000"/>
            </a:lnSpc>
            <a:spcBef>
              <a:spcPct val="0"/>
            </a:spcBef>
            <a:spcAft>
              <a:spcPct val="15000"/>
            </a:spcAft>
            <a:buChar char="•"/>
          </a:pPr>
          <a:r>
            <a:rPr lang="en-US" sz="2200" kern="1200"/>
            <a:t>Year: 2014-2018 (4 seasons)</a:t>
          </a:r>
        </a:p>
        <a:p>
          <a:pPr marL="228600" lvl="1" indent="-228600" algn="l" defTabSz="977900">
            <a:lnSpc>
              <a:spcPct val="90000"/>
            </a:lnSpc>
            <a:spcBef>
              <a:spcPct val="0"/>
            </a:spcBef>
            <a:spcAft>
              <a:spcPct val="15000"/>
            </a:spcAft>
            <a:buChar char="•"/>
          </a:pPr>
          <a:r>
            <a:rPr lang="en-US" sz="2200" kern="1200"/>
            <a:t>82 games per season for 30 teams: 9840 rows</a:t>
          </a:r>
        </a:p>
      </dsp:txBody>
      <dsp:txXfrm>
        <a:off x="5601764" y="890144"/>
        <a:ext cx="4913783" cy="29591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48E72-65D3-7A45-82D5-BFFFFD86B9F7}">
      <dsp:nvSpPr>
        <dsp:cNvPr id="0" name=""/>
        <dsp:cNvSpPr/>
      </dsp:nvSpPr>
      <dsp:spPr>
        <a:xfrm>
          <a:off x="891" y="10028"/>
          <a:ext cx="3609400" cy="4331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529" tIns="0" rIns="356529" bIns="330200" numCol="1" spcCol="1270" anchor="t" anchorCtr="0">
          <a:noAutofit/>
        </a:bodyPr>
        <a:lstStyle/>
        <a:p>
          <a:pPr marL="0" lvl="0" indent="0" algn="l" defTabSz="1155700">
            <a:lnSpc>
              <a:spcPct val="90000"/>
            </a:lnSpc>
            <a:spcBef>
              <a:spcPct val="0"/>
            </a:spcBef>
            <a:spcAft>
              <a:spcPct val="35000"/>
            </a:spcAft>
            <a:buNone/>
          </a:pPr>
          <a:r>
            <a:rPr lang="en-US" sz="2600" kern="1200" dirty="0"/>
            <a:t>Can we quantify the effect of winning/losing streak on a team’s chance of winning? </a:t>
          </a:r>
        </a:p>
      </dsp:txBody>
      <dsp:txXfrm>
        <a:off x="891" y="1742540"/>
        <a:ext cx="3609400" cy="2598768"/>
      </dsp:txXfrm>
    </dsp:sp>
    <dsp:sp modelId="{8343010E-CF49-ED42-980B-0D999F878FC0}">
      <dsp:nvSpPr>
        <dsp:cNvPr id="0" name=""/>
        <dsp:cNvSpPr/>
      </dsp:nvSpPr>
      <dsp:spPr>
        <a:xfrm>
          <a:off x="891" y="10028"/>
          <a:ext cx="3609400" cy="17325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529" tIns="165100" rIns="356529" bIns="165100" numCol="1" spcCol="1270" anchor="ctr" anchorCtr="0">
          <a:noAutofit/>
        </a:bodyPr>
        <a:lstStyle/>
        <a:p>
          <a:pPr marL="0" lvl="0" indent="0" algn="l" defTabSz="2933700">
            <a:lnSpc>
              <a:spcPct val="90000"/>
            </a:lnSpc>
            <a:spcBef>
              <a:spcPct val="0"/>
            </a:spcBef>
            <a:spcAft>
              <a:spcPct val="35000"/>
            </a:spcAft>
            <a:buNone/>
          </a:pPr>
          <a:r>
            <a:rPr lang="en-US" sz="6600" kern="1200"/>
            <a:t>1</a:t>
          </a:r>
        </a:p>
      </dsp:txBody>
      <dsp:txXfrm>
        <a:off x="891" y="10028"/>
        <a:ext cx="3609400" cy="1732512"/>
      </dsp:txXfrm>
    </dsp:sp>
    <dsp:sp modelId="{1EB1092F-F6CC-3647-876D-1A08A9DBE17D}">
      <dsp:nvSpPr>
        <dsp:cNvPr id="0" name=""/>
        <dsp:cNvSpPr/>
      </dsp:nvSpPr>
      <dsp:spPr>
        <a:xfrm>
          <a:off x="3899043" y="10028"/>
          <a:ext cx="3609400" cy="4331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529" tIns="0" rIns="356529" bIns="330200" numCol="1" spcCol="1270" anchor="t" anchorCtr="0">
          <a:noAutofit/>
        </a:bodyPr>
        <a:lstStyle/>
        <a:p>
          <a:pPr marL="0" lvl="0" indent="0" algn="l" defTabSz="1155700">
            <a:lnSpc>
              <a:spcPct val="90000"/>
            </a:lnSpc>
            <a:spcBef>
              <a:spcPct val="0"/>
            </a:spcBef>
            <a:spcAft>
              <a:spcPct val="35000"/>
            </a:spcAft>
            <a:buNone/>
          </a:pPr>
          <a:r>
            <a:rPr lang="en-US" sz="2600" kern="1200" dirty="0"/>
            <a:t>To what degree does “back-to-back” games influence a team’s winning outcome?</a:t>
          </a:r>
        </a:p>
      </dsp:txBody>
      <dsp:txXfrm>
        <a:off x="3899043" y="1742540"/>
        <a:ext cx="3609400" cy="2598768"/>
      </dsp:txXfrm>
    </dsp:sp>
    <dsp:sp modelId="{E9E83181-99EC-8645-A68C-9309B916725D}">
      <dsp:nvSpPr>
        <dsp:cNvPr id="0" name=""/>
        <dsp:cNvSpPr/>
      </dsp:nvSpPr>
      <dsp:spPr>
        <a:xfrm>
          <a:off x="3899043" y="10028"/>
          <a:ext cx="3609400" cy="17325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529" tIns="165100" rIns="356529" bIns="165100" numCol="1" spcCol="1270" anchor="ctr" anchorCtr="0">
          <a:noAutofit/>
        </a:bodyPr>
        <a:lstStyle/>
        <a:p>
          <a:pPr marL="0" lvl="0" indent="0" algn="l" defTabSz="2933700">
            <a:lnSpc>
              <a:spcPct val="90000"/>
            </a:lnSpc>
            <a:spcBef>
              <a:spcPct val="0"/>
            </a:spcBef>
            <a:spcAft>
              <a:spcPct val="35000"/>
            </a:spcAft>
            <a:buNone/>
          </a:pPr>
          <a:r>
            <a:rPr lang="en-US" sz="6600" kern="1200"/>
            <a:t>2</a:t>
          </a:r>
        </a:p>
      </dsp:txBody>
      <dsp:txXfrm>
        <a:off x="3899043" y="10028"/>
        <a:ext cx="3609400" cy="1732512"/>
      </dsp:txXfrm>
    </dsp:sp>
    <dsp:sp modelId="{3E51A6FB-3F70-6D4E-9D07-E5B9EEAD55D8}">
      <dsp:nvSpPr>
        <dsp:cNvPr id="0" name=""/>
        <dsp:cNvSpPr/>
      </dsp:nvSpPr>
      <dsp:spPr>
        <a:xfrm>
          <a:off x="7797195" y="10028"/>
          <a:ext cx="3609400" cy="43312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529" tIns="0" rIns="356529" bIns="330200" numCol="1" spcCol="1270" anchor="t" anchorCtr="0">
          <a:noAutofit/>
        </a:bodyPr>
        <a:lstStyle/>
        <a:p>
          <a:pPr marL="0" lvl="0" indent="0" algn="l" defTabSz="1155700">
            <a:lnSpc>
              <a:spcPct val="90000"/>
            </a:lnSpc>
            <a:spcBef>
              <a:spcPct val="0"/>
            </a:spcBef>
            <a:spcAft>
              <a:spcPct val="35000"/>
            </a:spcAft>
            <a:buNone/>
          </a:pPr>
          <a:r>
            <a:rPr lang="en-US" sz="2600" kern="1200" dirty="0"/>
            <a:t>What game statistics affects a team’s odds of winning the most? </a:t>
          </a:r>
        </a:p>
      </dsp:txBody>
      <dsp:txXfrm>
        <a:off x="7797195" y="1742540"/>
        <a:ext cx="3609400" cy="2598768"/>
      </dsp:txXfrm>
    </dsp:sp>
    <dsp:sp modelId="{DFDE24F6-595D-AA44-86B7-25FDC1E80882}">
      <dsp:nvSpPr>
        <dsp:cNvPr id="0" name=""/>
        <dsp:cNvSpPr/>
      </dsp:nvSpPr>
      <dsp:spPr>
        <a:xfrm>
          <a:off x="7797195" y="10028"/>
          <a:ext cx="3609400" cy="173251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6529" tIns="165100" rIns="356529" bIns="165100" numCol="1" spcCol="1270" anchor="ctr" anchorCtr="0">
          <a:noAutofit/>
        </a:bodyPr>
        <a:lstStyle/>
        <a:p>
          <a:pPr marL="0" lvl="0" indent="0" algn="l" defTabSz="2933700">
            <a:lnSpc>
              <a:spcPct val="90000"/>
            </a:lnSpc>
            <a:spcBef>
              <a:spcPct val="0"/>
            </a:spcBef>
            <a:spcAft>
              <a:spcPct val="35000"/>
            </a:spcAft>
            <a:buNone/>
          </a:pPr>
          <a:r>
            <a:rPr lang="en-US" sz="6600" kern="1200"/>
            <a:t>3</a:t>
          </a:r>
        </a:p>
      </dsp:txBody>
      <dsp:txXfrm>
        <a:off x="7797195" y="10028"/>
        <a:ext cx="3609400" cy="17325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4FE99-6E6C-2C45-8FF5-00C0D3ADA271}">
      <dsp:nvSpPr>
        <dsp:cNvPr id="0" name=""/>
        <dsp:cNvSpPr/>
      </dsp:nvSpPr>
      <dsp:spPr>
        <a:xfrm>
          <a:off x="1385782" y="1824296"/>
          <a:ext cx="1278210" cy="1278210"/>
        </a:xfrm>
        <a:prstGeom prst="ellipse">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Final Model</a:t>
          </a:r>
        </a:p>
      </dsp:txBody>
      <dsp:txXfrm>
        <a:off x="1572972" y="2011486"/>
        <a:ext cx="903830" cy="903830"/>
      </dsp:txXfrm>
    </dsp:sp>
    <dsp:sp modelId="{99C195BD-3ABC-D648-99FA-569A3C58E4BF}">
      <dsp:nvSpPr>
        <dsp:cNvPr id="0" name=""/>
        <dsp:cNvSpPr/>
      </dsp:nvSpPr>
      <dsp:spPr>
        <a:xfrm rot="12900000">
          <a:off x="513984" y="1584433"/>
          <a:ext cx="1031472" cy="364289"/>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80751CFF-97F5-1E41-848E-156276622EB6}">
      <dsp:nvSpPr>
        <dsp:cNvPr id="0" name=""/>
        <dsp:cNvSpPr/>
      </dsp:nvSpPr>
      <dsp:spPr>
        <a:xfrm>
          <a:off x="104" y="985044"/>
          <a:ext cx="1214299" cy="97143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ANOVA</a:t>
          </a:r>
        </a:p>
      </dsp:txBody>
      <dsp:txXfrm>
        <a:off x="28556" y="1013496"/>
        <a:ext cx="1157395" cy="914535"/>
      </dsp:txXfrm>
    </dsp:sp>
    <dsp:sp modelId="{3302EE12-7A6F-0C48-8584-013E0C7B19C6}">
      <dsp:nvSpPr>
        <dsp:cNvPr id="0" name=""/>
        <dsp:cNvSpPr/>
      </dsp:nvSpPr>
      <dsp:spPr>
        <a:xfrm rot="16200000">
          <a:off x="1509151" y="1066382"/>
          <a:ext cx="1031472" cy="364289"/>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F0BA0C-3953-F848-80C9-BCDDB6602A00}">
      <dsp:nvSpPr>
        <dsp:cNvPr id="0" name=""/>
        <dsp:cNvSpPr/>
      </dsp:nvSpPr>
      <dsp:spPr>
        <a:xfrm>
          <a:off x="1417737" y="247071"/>
          <a:ext cx="1214299" cy="97143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Multi-collinearity</a:t>
          </a:r>
        </a:p>
      </dsp:txBody>
      <dsp:txXfrm>
        <a:off x="1446189" y="275523"/>
        <a:ext cx="1157395" cy="914535"/>
      </dsp:txXfrm>
    </dsp:sp>
    <dsp:sp modelId="{018CCE88-EBDF-7346-8F02-B4DD2712F24C}">
      <dsp:nvSpPr>
        <dsp:cNvPr id="0" name=""/>
        <dsp:cNvSpPr/>
      </dsp:nvSpPr>
      <dsp:spPr>
        <a:xfrm rot="19500000">
          <a:off x="2504317" y="1584433"/>
          <a:ext cx="1031472" cy="364289"/>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418C0CAA-99FF-0B4B-B502-270A2D327170}">
      <dsp:nvSpPr>
        <dsp:cNvPr id="0" name=""/>
        <dsp:cNvSpPr/>
      </dsp:nvSpPr>
      <dsp:spPr>
        <a:xfrm>
          <a:off x="2835370" y="985044"/>
          <a:ext cx="1214299" cy="97143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Model Assumptions</a:t>
          </a:r>
        </a:p>
      </dsp:txBody>
      <dsp:txXfrm>
        <a:off x="2863822" y="1013496"/>
        <a:ext cx="1157395" cy="9145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36:10.4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1551 26,'-50'-3,"-1"1,-28-3,37 5,17 0,0 0,5 0,-5 0,-10 0,18-3,-17 2,14-2,0-1,-4 3,5-3,2 4,3 0,-3 0,3 0,-7 0,2 0,3 0,1 0,1 0,-7 3,2-2,-3 2,9 0,-4-2,2 2,1 0,-6-2,3 2,-3-3,3 0,0 0,1-4,2 3,-7-3,5 4,-4 0,-1 0,-4 0,5 0,-5 0,6 0,-6 0,5 0,-5 0,6 0,1-4,0 3,4-3,-3 4,1 0,1 0,-5 0,7 0,-9 3,8-2,-10 2,15-3,-9 3,3 1,0 0,-2-1,2-3,1 3,-8-2,4 2,-2-3,-1 0,12 0,-12 0,6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54:17.9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4620 104,'-50'0,"4"0,12 0,-8 0,-3 0,-8 0,-1 0,-8 0,6 0,-7 0,-1 0,8 0,1 0,3-12,8 9,-1-9,2 12,10 0,-1 0,1 0,-1 0,7 0,-5 0,5 0,0 0,-4 0,10 0,-10 0,4 0,-6 0,-1 0,0 0,7-4,-5 3,5-3,-7 4,1 0,-1-5,1 4,-1-4,0 0,0 3,1-3,6 5,-5 0,5 0,-7 0,1-5,6 4,-5-4,12 5,-12 0,12 0,-12-5,12 4,-12-4,5 5,0 0,-5-5,5 4,-7-4,-8 5,6-5,-7 4,10-4,-1 5,-9 0,7 0,-6 0,8 0,-8 0,6 0,-7 0,1 0,6 0,-6 0,0 0,6 0,-5 0,7 0,0 0,7 0,-5 0,5 0,1 0,-6 0,5 0,0 0,-5 0,5 0,-7 0,7 0,-5 0,12 0,-12 0,12 0,-12 0,12 0,-12 0,12 0,-12 0,5 0,0 0,-5 0,12 0,-5 0,7 0,-1 0,1 0,5 0,-4 0,0 0,-2 0,2 0,0 0,1 0,1 0,-5 0,3 0,-2 0,-2 0,2 0,6 0,-4 0,4 0,-6 0,1 0,4 0,-3 0,4 0,-6 0,-2 0,2 0,-3 0,9 0,-5 0,-1 0,4 0,-4 0,6 0,1 0,-9 0,6 0,-4 0,-1 0,1 0,-3 0,4 0,4 0,-3 0,1 0,2 0,-7 0,10 0,-7 0,3 0,-1 0,-1 0,2 0,-2 0,1 0,2 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54:39.7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2851 0,'-67'0,"3"0,0 0,17 0,-25 0,25 0,-17 0,11 0,0 0,0 0,0 0,9 0,1 0,9 0,0 0,1 0,-1 0,-9 0,-1 0,-1 0,-6 0,-4 0,8 0,-15 0,17 0,1 0,-7 0,6 0,0 0,-6 0,6 0,1 0,1 0,9 0,0 0,8 0,0 0,8 0,-1 0,1 0,0 0,-1 0,6 0,-11 0,14 0,-21 0,16 0,-10 0,0 5,5-4,-12 4,11-1,-11-3,12 7,-12-7,12 8,-12-8,5 3,0 0,-5-3,12 3,-5 0,7-3,0 3,-1-4,1 0,0 0,4 3,-3-2,4 2,-6-3,1 4,5-3,-5 3,4-4,-3 0,-3 0,6 3,-8-2,10 2,-11-3,13 0,-13 0,10 3,-8-2,2 2,4-3,-8 0,14 0,-10 0,5 0,-1 3,-2-2,3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54:42.2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3342 1,'-85'0,"10"0,22 0,6 0,-17 0,10 0,1 0,0 0,0 0,-11 0,-15 0,18 0,-24 0,38 0,-27 6,18-4,-8 11,19-12,-6 5,15-6,-6 5,8-4,0 4,-8 1,6-4,-7 4,10-6,-1 0,0 0,0 5,1-4,-1 4,0-5,0 0,-8 0,-3 0,-8 0,0 0,0 6,0-5,0 5,0-6,0 0,9 0,-8 6,17-5,-8 5,9-6,-8 0,6 0,-6 0,-1 0,8 0,-8 5,9-4,1 4,-1-5,1 0,-10 0,7 0,-15 0,6 0,-8 0,0 0,8 0,3 0,9 0,6 0,1 0,8 0,0 5,4-4,-2 3,1-4,-2 0,0 0,1 0,0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2:31:10.7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69,'58'0,"4"0,-18 0,10 0,-1 0,0 0,11 0,2 0,1 0,5 0,-16 0,17 0,-17 0,-1 0,-4 0,-15-10,21 8,-26-8,9 10,-15 0,-10 0,8 0,-9 0,4 0,0 0,0 0,1 0,-1 0,0 0,0 0,0-5,1 4,-1-3,0 0,7 3,-5-3,5 0,-1 3,-4-3,5 4,-7 0,0-4,7 3,-5-3,12 4,-13 0,6 0,0 0,-5 0,5 0,-7 0,1 0,6 0,-5-4,5 3,-7-3,0 4,1 0,6 0,-5 0,5 0,-7 0,7 0,-5 0,12 0,-5 0,0 0,5 0,-5 0,6 0,16 0,-12 0,12 0,-15 0,-7 0,5 0,-6 0,8 0,0 0,-8 4,6-3,-5 3,6-4,-6 4,5-3,-6 3,8-4,-1 0,1 0,-8 0,6 0,-6 0,8 0,-8 0,6 0,-5 0,0 0,5 0,-12 0,5 0,-7 0,7 0,-5 0,5 0,-6 0,-1 0,0 0,0 0,1 0,-1 0,0 0,-4 0,3 0,-4 0,8 0,-2 0,3 0,-9 0,4 0,-4 0,6 0,-2 0,9-5,-7 4,6-4,-6 5,-1 0,0 0,0 0,0 0,7 0,-5 0,12 0,-12 0,12 0,-13 0,6 0,1 0,-6 0,5 0,0 0,-5 0,12 0,-12 0,5 0,-7 0,0 0,-4 0,3 0,-1 0,-2 0,6 0,-6 0,4 0,0 0,1 0,-6 0,11 0,-14 0,21 0,-21 0,13 0,-9 0,-1 0,9 0,-13 0,7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2:31:34.71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1 116,'57'0,"21"0,-43 0,52 0,-28 0,39 0,-39 0,40 0,-29 0,19 0,1 0,-10 0,-30 0,2 0,39 0,-38 0,-1 0,40 0,-3 0,-13 0,1 0,-10 0,7 0,-7 0,-1-6,-2 5,-10-5,-1 6,-8 0,6 0,-16-5,16 4,-6-4,-1 5,7 0,-6 0,-1-5,7 3,-15-8,15 3,-15 1,6-5,1 9,-7-3,6 0,-8 4,-1-4,-6 1,5 3,-12-3,0 4,-3 0,-6 0,7-4,-3 3,1-7,1 8,-5-7,7 7,-7-4,6 4,-2 0,3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2:31:44.5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1 199,'50'0,"0"0,1 0,0 0,1 0,1 0,6 0,0 0,-5 0,0 0,41 0,-12 0,1 0,15 0,-6 0,2 0,-33 0,-1 0,14 0,3 0,0 0,1 0,8 1,0-2,0-9,-3 1,-18 6,-1 1,15-7,0-1,-23 5,0 1,18 4,2-2,-15-6,-2 0,1 6,-2 2,-6-4,-1 0,0 3,1 2,-1-1,1 0,0 0,-1 0,40 0,-41 0,-1 0,30 0,8 0,-21 0,6 0,-17 0,8 0,-10 0,9 0,4 0,10 0,-10-6,19-3,-16-6,9 6,-5-5,-18 6,7-6,-18 2,6 4,-15-2,-1 9,-3-4,-12 5,5 0,-6 0,-1 0,-5 0,6 0,-3 0,0 0,4 0,-9 0,7 0,2-3,-6 2,6-2,-4 3,-2 0,6 0,-8 0,4 0,1 0,-2 0,2 0,0 0,-3 0,3 0,1 0,-4 0,4 0,-2 0,3 3,-5-2,5 2,-5-3,4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2:31:48.2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1 152,'57'0,"-5"0,1 0,-6 0,28 0,-20 0,20 0,-19 0,18 0,-27 0,14 0,-16 0,8 0,1 0,-1 0,0 0,-8 0,6 0,-6 0,-1 0,7 0,-6 0,8 0,-8 0,6 0,-7 0,20-14,-8 11,18-11,-18 8,18 5,-18-11,8 10,0-4,-8 0,7 5,-18-5,6 6,-6 0,8 0,0-6,11 5,-8-5,18 6,-19-6,8 4,-10-4,-8 1,-3 4,-8-4,-1 0,1-1,-7 0,5-4,-12 8,5-3,-7 1,0 3,1-3,-6 4,4 0,-4 0,4 0,0 0,0 0,1 0,0 0,1 0,-1 0,0 0,7 0,-5 0,12 0,-12 0,12 0,-5 0,0 0,5 0,-12 0,12 0,-12 0,11 0,-4 0,0 0,5 0,-12 4,12-3,-5 8,0-8,4 9,-11-5,5 1,-7-2,1-4,-1 4,0-3,-5 4,11-5,-14 0,11 0,-7 0,-2 0,8 0,-9 3,9-3,-1 4,0-4,9 0,-7 0,4 0,0 5,2-4,6 4,1 0,0-4,-8 4,6-5,-12 0,5 0,-6 0,-6 0,5 0,-4 0,6 0,-1 0,6 0,2 0,0 0,5 0,-6 0,1 0,-2 0,0 0,-5 0,6 0,-8 0,0 0,0 0,-4 0,3 0,-4 0,5 0,4 0,-8 0,6 0,-3 0,-3 0,9 0,-14 0,14 0,-10 0,8 0,-7 0,4 0,-3 0,1 0,1 3,-2-2,7 2,-5-3,0 0,0 0,-6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2:57:56.8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1,'80'15,"9"1,-14 3,15-4,-3 4,7-4,-43-7,2 1,2 0,2-1,4-2,0-2,-3 5,2-2,16-5,-2-2,-23 4,-2 0,17-4,1 0,-13 0,-1 0,43 0,-37-4,-2 0,23 2,10-13,-24 14,-2-12,-11 12,-10-10,8 10,-16-4,16 5,-15 5,15-4,-15 9,5-9,2 10,-8-9,8 9,-10-10,-6 8,5-8,-12 3,5 0,-7-3,-5 3,4-4,-3 0,11 0,-5 0,5 0,-7 0,7 0,-5 0,5 0,0-5,-5 4,5-8,0 8,-5-8,5 4,-6 0,-1 1,0 0,1 3,-6-3,5 4,-4 0,3 0,-1 0,-2 0,3-3,3 2,0-2,-4 3,1 0,0 0,2 0,2-5,-2 4,6-3,-5 4,12-5,-12 4,-1-4,-3 5,-5 0,8-2,-4-2,2 0,-7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2:58:02.0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1,'61'9,"0"0,16 1,5 1,7 4,1 2,9 1,-2-1,-10-4,1 0,-11-2,3 1,-7-3,-9-7,1-1,8 3,6 1,-8-2,-13-2,-3-2,21 1,2 0,-10 0,0 0,10 0,-3 0,-23 0,0 0,20 0,0 0,28 0,0 0,-47 2,-5 3,8 8,19 4,-28 2,15-6,-27-1,16 7,-22-7,12 1,-14-4,0-8,5 4,-12-5,5 0,-7 0,-4 0,2-4,-2 3,4-7,0 7,-5-7,5 8,-7-7,8 6,-4-5,2 5,2-2,-6 0,7 2,-4-5,-2 5,5-5,-9 2,8-3,-2 3,4-4,-2 7,-4-6,3 2,-6 1,5-3,6 2,-9 1,17-5,-8 2,5-3,4-1,-11 2,5 3,-11-2,3 4,-6-1,5-2,0 6,1-11,2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4:22.21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69,'50'0,"23"0,-38 0,14 0,3 0,10 0,-12 0,1 0,16 0,22 0,3 0,-32 0,-2 0,19 0,-22 0,0 0,18 0,20 0,-41 0,-2 0,19 0,30 0,-29 0,19 0,-13 0,-9 0,5 0,-5 0,-1 0,8 0,-18 0,18 0,-18 0,8 0,-11 0,1-12,-1 9,-9-9,-1 12,-10 0,1-5,-1 4,1-4,-7 5,5 0,-12-4,12 3,-12-4,5 5,0 0,2 0,-1 0,6 0,-5 0,7 0,-1 0,1 0,0-5,-1 4,1-4,0 5,-1 0,-6-4,5 3,-12-3,5 4,0 0,-10 0,9 0,-11 0,0 0,7 0,-5 0,6 0,-3 0,1 0,6 0,-5 0,5 0,-7 0,0 0,-4 0,3 0,-4 0,8 0,-6 0,5 0,-7 0,5 0,4 0,-8 0,6 0,-4 0,4 4,-4-3,1 3,-1-4,-2 0,8 0,-7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37:26.3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6629 9,'-53'3,"-1"0,-31 6,59-8,12 3,-3-4,0 5,3-4,-9 3,13-4,-10 0,4 0,-4 0,4 0,-1-5,-3 4,5-3,-4 4,-2 0,10 0,-10 0,5 0,7 0,-14 0,9 0,-3 0,0 0,0 0,-2 0,3 0,-1 0,3 0,-7 0,2 0,-3 0,4 4,-1-3,1 4,0-5,-1 0,1 0,5 0,-4 0,3 0,-4 0,-3 0,7 0,-7 0,5 0,2 0,-7 4,8-3,-5 3,-4-4,3 0,-2 0,8 0,-5 0,5 0,-8 0,1 0,-8 0,8 0,-5 0,6 0,1 0,-7 0,5 0,-5 0,-1 5,6-4,-5 4,7-5,4 0,-6 0,8 0,-8 0,1 0,7 0,-12 3,15-2,-9 2,3-3,-2 0,-1 0,2 0,-3 0,7 0,-9 0,8 0,-9 0,3 0,3 0,-4 0,6 0,-8 0,9 0,-4 0,4 0,-6 0,-6 0,5 0,0 0,3 0,0 0,3 0,-4 0,2 0,3 0,-7 0,7 0,-6 0,-2 0,2 0,-3 0,4-4,4 3,-3-3,1 4,-3 0,-3 0,4-4,-7 2,4-2,-4 0,7 3,0-3,-1 4,6-3,-4 2,2-2,-4 3,4 0,-2 0,1-3,-3 2,2-2,0-1,0 3,3-3,-6 4,3 0,-2 0,-2 0,-5 0,6 0,-12 0,12 0,-12 0,12 0,-5 0,7 0,-1 0,1 0,0 0,5 0,-10 0,8 0,-10 0,7 0,-1 0,-6 0,5-4,-12 3,12-3,-5 4,6 0,1 0,-1 0,-6 0,5 0,-5 0,7 0,-1 0,6 0,-4 0,0 0,3 0,-9 0,9 0,-3 0,0 0,4 0,-6 0,1 0,-1 0,1 0,0 0,0 0,-8 0,7 0,-7 0,8 4,0-3,0 3,-8-4,6 0,-5 0,7 0,-7 0,5 4,-5-3,0 3,5-4,-5 0,7 0,0 0,-1 0,1 0,0 4,-1-3,-6 3,5 0,-5-3,6 7,-6-7,5 3,-12-4,5 5,0-4,2 4,0-5,5 0,-12 0,12 0,-5 0,6 0,-6 0,5 0,-12 0,12 0,-12 0,12 0,-5 0,0 0,5 0,-5 0,6 0,1 0,-1 0,-6 0,5 0,-5 0,7 0,-7 0,-2 0,-7 0,1 0,-1 0,0 0,-8 0,13 0,-21 0,28 0,-12 0,9 0,5 0,-5 0,6 0,6 0,-4 0,3 0,-7 0,7 0,-6 0,8 0,-4 0,0 0,-11 0,11 0,-11-4,19 0,-9-1,2-4,1 7,-5-4,2 2,2 2,-9-2,15 4,-11 0,6 0,-4 0,0 0,4 0,-10 0,9 0,-5 0,-4 0,14 0,-14 0,7 0,3 0,-4 0,3 0,0 4,-2-4,1 3,1-3,-6 0,8 0,-5 0,5 0,-2 0,-6-3,9-1,-7-3,5 3,-1-2,-2 5,3-2,-2 3,1 0,-6 0,9 0,-9 0,10 0,-5 0,-2 0,4 0,-3 0,2 0,1 0,-6 0,5 0,-2 0,3 0,-3 0,2 0,-4 0,-1 4,1 1,3 0,-1 3,0-4,3 4,-4-1,7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4:29.1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61,'50'0,"1"0,3 0,1 0,-3 0,2 0,14 0,3 0,5 0,3 0,6 0,2 0,1 0,-4 0,-25 0,0 0,41 0,-1 0,-43 0,-1 0,21 0,2 0,-13 0,-5 0,26 0,-26 0,-1 0,23 0,18 0,-50 0,24 0,-29 0,-1 0,-8 0,-11 0,-7 0,-4 0,4 0,-6 0,5 0,0 0,-2 0,2 0,-3 0,4 0,-2 0,4 0,5 0,11 0,0 0,25 0,9 0,-1 0,-5 0,2 0,24 0,-30 0,2 0,-10 0,-3 0,43 0,-39 0,-1 0,41 0,-42 0,-1 0,31 0,8 0,-12 0,0 0,-10 0,7 0,-8 0,11 0,0 0,0 0,0 0,-10 0,7 0,-7 0,10 0,-11 0,9 0,-20 0,9 0,-11 0,0 0,1 0,-1 0,0 0,-9 0,7 0,-16 0,17 0,-8 0,10 0,-1 0,0 0,11 0,-8 0,8 0,-11 0,11 0,-8 0,7 0,-9 0,-1 0,-9 0,7 0,-7 0,9 0,0 0,0 0,11 0,-8 0,7-6,-10 4,1-4,-1 6,0-5,0 3,0-4,-8 6,6 0,-16-5,8 4,-9-4,-1 5,-6 0,5 0,-12 0,11-5,-11 4,12-4,-5 5,7 0,-8 0,6-5,-5 4,7-4,-7 5,4 0,-4 0,0 0,-2 0,0 0,-5 0,5 0,-7 0,-5 0,6 0,-4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4:30.9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1756 0,'-59'0,"17"0,-18 0,9 0,-26 0,10 0,4 0,9 0,-9 0,7 0,0 0,-18 0,25 0,-38 0,31 0,-18 0,7 0,-10 0,0 0,10 0,3 0,20 0,-8 0,16 0,-6 0,15 0,-5 0,12 0,0 0,2 0,5 0,-4 0,-1 0,5 0,-3 0,0 0,2 0,-3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4:34.76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17,'92'0,"-39"0,2 0,5 0,2 0,12 0,4 0,8 0,3 0,-1 0,2 0,-21 0,1 0,-1 0,20 0,0 0,-19 0,1 0,-2 0,20 0,0 0,-20 0,1 0,1 0,1 0,0 0,0 0,1 0,0 0,0 0,0 0,-1 0,-1 0,28 0,-6 0,-32 0,-2 0,13 0,-2 0,30 0,-40 0,1 0,-7 0,-1 0,36 0,-12 0,0 0,-19 0,3 0,-25 0,6 0,-15 0,-7 0,-3 0,-5 0,5 0,3 0,-6 0,6 0,0 0,0 0,6 0,-1 0,-5 0,5 0,-7 0,-5-3,4 2,-3-2,4 3,0 0,0 0,1 0,-1 0,0-4,-5 3,6-3,-4 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4:36.6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43,'69'0,"20"0,-8 0,-15 0,3 0,-7 0,3 0,27 0,3 0,-15 0,0 0,-12 0,3 0,-1 0,28 0,-1 0,0 0,2 0,-29 0,1 0,-3 0,14 0,-2 0,16 0,-4 0,-40 0,-1 0,21 0,-1 0,14 0,-19 0,0 0,20 0,-34 0,-3 0,7 0,7 0,-18 0,-9 0,-11 0,-7 0,-5 0,5 0,-4 0,4 0,-2 0,3 0,-7 0,8-9,-6 7,-1-6,12 8,-10 0,12 0,-2 0,-5 0,12 0,-6 0,1 0,-2 0,0 0,-5 0,5-4,-7 3,0-3,-4 4,3 0,-3-3,3 2,0-5,-3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4:38.52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10,'63'0,"22"0,-15 0,-20 0,1 0,29 0,-29 0,0 0,42 0,-41 0,1 0,-1 0,1 0,39 0,-41 0,0 0,41 0,-39 0,-1 0,40 0,-13 0,7 0,-4 0,10 0,-13 0,-5 0,-19 0,9 0,-19 0,-3 0,-15 0,-2-5,-12 4,2-3,-4 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4:40.41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2,'64'0,"0"0,7 0,4 0,2 0,5 0,-4 0,3 0,1 0,8 0,9 0,-5 0,-21 0,-5 0,4 0,12 0,3 0,1 0,-1 0,0 0,-2 0,-8 0,-1 0,-1 0,-3 0,-1 0,0 0,0 0,0 0,1 0,6 0,1 0,-2 0,-9 0,-2 0,2 0,7 0,2 0,-1 0,-4 0,0 0,0 0,1 0,0 0,-2 0,21 0,1 0,-11-1,4 1,-11 1,-17 2,-2 1,11-2,6 1,-6 2,-11 3,-3 1,9 1,-1-1,34 7,-9 0,-39-3,6-5,-19-3,-7-5,-2 0,0 0,-5 0,12 0,-5 0,6 0,-6 0,5 0,-12 0,5 0,-7 0,1 0,-6 0,4 0,-4 0,6-4,-1 3,0-3,0 0,7 3,-5-8,5 8,-6-3,14-1,-4 4,13-9,-9 9,10-4,-8 0,7 4,-9-4,0 0,1 4,-7-4,-7 5,-8 0,-5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4:44.4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57,'69'0,"0"0,10 0,1 0,0 0,1 0,14 0,4 0,-23 0,3 0,0 0,0 0,1 0,0 0,6 0,0 0,1 0,-1 0,0 0,1 0,7 0,1 0,-4 0,-13 0,-3 0,-2 0,22 0,0 0,-15 0,3 0,-7 0,-1 0,0 0,6 0,7 0,-7 0,-1 0,-2 0,15 0,1 0,-6 0,2 0,-20 0,3 0,-2 0,28 0,-4 0,-13 0,-3 0,-3-4,-3-1,-11 0,-2-1,2 1,-1-1,0-3,-3 2,24 5,4-6,-30 8,8 0,-20 0,7 0,-6 0,-1 0,-1 0,-10 0,1 0,8 0,-6 0,6 0,1 0,1 0,9 0,0 0,11 0,-9 6,20-5,-10 5,13-6,-1 0,0 0,0 0,0 0,0 7,-1-5,1 5,0-7,0 0,0 0,0 0,0 0,0 0,0 0,-11 0,-2 0,-20 0,7 0,-15 5,6-4,1 4,-8 0,8-4,-1 10,-6-10,15 5,-7-6,9 0,0 0,1 0,-1 0,11 0,-8 0,7 0,-10 0,1 0,-10 0,-2 0,0 0,-13 0,11 0,-13 0,0 0,4 0,-11 0,6 0,-13 0,4 0,-3 0,3 0,0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5:05.6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1,'66'0,"-11"0,7 0,36 0,-10 0,-2 0,3 0,-29 0,-2 0,19 0,0 0,-15 0,-4 0,34 0,-35 0,2 0,14 0,-1 0,-19 0,2 0,43 0,0 0,-43 0,-1 0,30 0,3 0,-17 0,-3 0,3 0,-2 0,-13 0,0 0,11 0,-1 0,31 0,-29 0,-1 0,31 0,-38 0,-2 0,12 0,18 0,-31 0,8 0,-19 0,6 0,-15 0,6 0,0 0,-6 0,14 0,-14 0,15 0,-15 0,6 0,1 0,-8 0,16 0,-15 0,25 0,-14 0,17 0,-11 0,0 0,0 0,-1 0,2 0,-1 0,0 6,-9-5,7 11,-15-11,15 11,-16-6,16 2,-15 2,7-9,-10 9,1-9,0 4,-1 0,1-4,8 4,-6 0,15-4,-7 4,9-5,1 0,-1 0,0 0,0 0,0 0,-9 0,-1 0,-1 0,-6 0,15 0,-16 5,8-4,-1 10,-6-9,6 4,-8-6,-1 0,1 0,-7 4,-2-3,-7 3,0-4,1 0,-6 0,4 0,3 0,-5 0,9 0,-11 0,14 0,-12 0,5 0,-7 0,-1 0,7 0,-4 0,0 0,2 0,-2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4:15:07.5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85,'74'0,"-3"0,-33 0,11 0,0 0,17 0,-8 0,0 0,-1 0,-15 0,21 0,0 0,-20 0,33 0,-12 0,2 0,24 0,-21 0,8 0,-24 0,0 0,0 0,0 0,-8 0,-3-10,1 7,-14-7,11 5,-20 4,12-9,-12 9,5-8,-6 8,-1-3,-5 0,4 4,3-9,0 8,6-4,-1 5,-5 0,12-5,-6 4,8-4,-7 5,5 0,-12 0,12 0,-12 0,12 0,-13 0,7 0,-8 0,0 0,0 0,-4 0,3 0,-4 0,5 0,4 0,-3 0,2 0,-2 0,-1 0,0 0,-5 3,6-2,-8 2,7-3,-4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37:35.7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92,'42'0,"-4"0,-20 0,0 0,1 4,-1-3,0 3,0-4,1 0,-1 0,0-4,1 3,-1-3,0 0,7 3,-5-3,6 4,-8 0,0 0,0 0,8 0,-7 0,13 0,-5-5,0 3,5-3,-5 5,0 0,5 0,-12 0,12 0,-6 0,1 0,5 0,-5 0,6 0,1 0,-1 0,1 0,8 0,-6 0,6 0,-9 0,-6 0,13 0,-11 0,6 0,-3 0,-5 0,7 0,-7 0,5 0,-5 0,6 0,-6 0,5 0,-6-5,8 4,0-4,-7 1,-2 3,0-3,1 4,8 0,-1 0,-6 0,5-5,-5 4,0-4,5 5,-12 0,12 0,-12 0,5 0,0 0,1 0,1 0,-2 0,0 0,-5-4,12 3,-12-4,27 5,-23 0,23 0,-27 0,12 0,-12 0,12 0,-12 0,12 0,-6 0,1 0,5 0,-12 0,5 0,-7 0,-5 0,4-4,-3 3,4-3,7 4,-5 0,3 0,2 0,-7 0,14 0,-12 0,12-5,-13 4,6-4,-6 5,-1 0,0-4,1 3,-1-3,7 4,-5 0,5 0,-7 0,1 0,-1 4,-5 0,4 1,-3 2,7-6,-7 3,7-4,-8 0,8 0,-2 0,-3 0,1 0,-1 0,-2 0,9 0,-14 0,15 0,-7 0,5 0,-6 0,1 0,-5 0,8 0,-4 0,-1 0,1-2,-3-1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37:38.6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0 101,'69'-15,"1"1,6 3,1 0,-6-4,-2 1,1 7,-2 3,-7-1,-3 1,-5 4,-1 0,1 0,-1 0,41 0,-14 6,-5-5,-27 10,38-10,-35 4,36-5,-7 8,1-6,10 6,-14-2,1-4,-1 5,-9-1,-4-5,-19 10,-2-10,-15 4,5-5,-12 4,12-3,-5 3,0-4,5 0,-5 5,-1-3,6 3,-12-5,12 0,-12 4,6-3,-1 3,-5-4,12 0,-5 0,6 5,-6-4,5 4,-5-5,7 0,-1 0,-6 0,-2 0,0 0,-5 4,5-3,-6 3,-1-4,15 6,-15-5,21 5,-24-2,10-3,0 3,-10-4,9 0,-11 4,5-3,1 3,-6-4,4 0,-1 0,-2 0,6 0,-6 0,4 0,3 0,-2 0,-2 0,-2 0,-1 0,3 0,1 0,2 0,-7 0,7 0,-1-4,1 3,0-3,-3 4,-6-3,8 2,-4-2,2 3,-1 0,-2 0,3 0,0 0,0 0,1 3,9 16,-11 3,30 20,-34-22,15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37:45.5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3403 231,'-57'-3,"-1"0,0-1,4 0,-13-4,-10-6,11 13,2-6,11 1,8 4,3-3,0-1,-3 4,-18-11,16 12,-25-13,3 5,0-6,-16-1,19 9,0-6,3 12,9-5,10 6,-6 0,14-5,-14 4,14-4,-14 5,5 0,-7 0,7 0,3 0,9 0,6 0,-5-5,12 3,-5-3,6 1,6 3,-4-3,4 0,-6 3,-6-3,5 0,-12 3,17-3,-16-1,16 3,-10-3,7 5,-7 0,4-4,-11 3,5-3,-6 4,6 0,-5 0,5 0,0 0,1 0,2 0,4 0,-12 0,-3 0,-1 0,-6 0,8 0,-8 0,6 5,-15-4,15 9,-7-8,9 7,1-7,-9 7,13-4,-12 0,21-1,0-1,3-2,4 2,-8 0,6-2,-3 2,5-3,-7 3,6-2,-4 2,3-3,0 0,-2 0,2 0,-1 3,-1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35:00.74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6188 166,'-85'0,"7"0,25-6,-1-2,1 1,-11 1,16 1,-13 4,16-4,0 5,3 0,9 0,-1 0,8 0,1 0,6 0,1 0,0 0,4-4,-3 4,4-4,-9 1,3-2,2 1,0 0,-2-1,-1 4,-4-3,5 4,-6-5,5 3,-5-3,7 5,-1 0,1 0,0-4,0 3,-7-3,5 4,-12 0,5 0,0 0,-5 5,12-4,-12 4,11-5,-4 0,7 0,-1 5,1-4,0 3,-1-4,1 0,-1 0,1 0,-1 4,-6-3,5 7,-5-7,0 3,5 0,-6 1,1 0,5-1,-5-4,-1 0,6 4,-5-3,0 3,5-4,0 0,3 0,3 0,-4 0,-1 0,1 0,-7 0,-2-5,0 4,-14-10,12 10,-13-5,8 6,1 0,-10 0,7 0,-6 0,-11 0,14 0,-14-5,-12 3,23-8,-31 9,28-10,0 5,-6-7,15 1,-6 0,8 6,0 1,1 0,6 4,-5-4,12 5,-12 0,5 0,-7 0,8 0,-6 0,5-5,0 3,-5-3,12 5,-12 0,5 0,0-4,-5 3,12-3,-5 4,0 0,-2 0,-7 0,7 0,-5 0,5 0,-7 5,-8-4,-9 14,5-7,-2 8,6-4,6-1,-15 2,7 5,-9-3,-1 4,1-12,-23-1,17 0,-18-5,24 5,-1-12,1 5,0-5,-1 6,10-5,1 4,1-4,-3-1,-8 4,0-4,8 6,3 0,8-5,7 4,-5-4,5 5,0-4,-5 3,12-7,-5 3,0 0,5-3,-12 6,5-2,1 0,-6 3,12-3,-6 4,0 0,6 0,-2 0,-2 0,9 0,-10 0,0 0,5 0,-6 0,8 0,5 0,-4 4,3-3,-4 3,-4-4,3 0,2 0,2 0,2 0,-7 0,6 4,-6 0,6 5,1-4,-4 3,0-4,3 1,-5 1,8-2,-3 0,-8 2,9-5,-6 2,4-3,5-8,-6-2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35:04.92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6484 4,'-49'9,"-1"-2,23-2,-15-4,-3 4,-8-5,-1 6,9-5,-6 5,15-6,1 4,3-3,5 3,-7 1,0-3,7 3,-5-5,12 0,-12 0,5 5,0-4,-5 4,17-2,-9-2,11 6,-6-6,1 7,0-7,4 6,-3-6,-3 2,0-3,-6 0,8 0,0 0,-7 0,-2 0,0 0,-5 0,5 0,0 0,-5 0,5 0,1 0,1 0,-1 0,12 0,-10 0,10 0,-4 0,-1 0,1-4,0 3,-7-3,-2-1,-7 4,7-4,2 5,0 0,10 0,-9-4,15 3,-8-4,-4 5,-6 0,-8 0,1 0,0 0,1 0,-10 0,8 0,-1 0,-15 0,26 0,-35 6,37-4,-17 4,4 0,0-5,-6 10,-1-4,7-1,-6 5,8-9,0 8,1-4,-1 0,0 4,1-4,-1 5,0 0,-8-4,-3 3,0-3,-6 0,-4 5,-12-4,0 1,4-2,-1-14,16 5,-13-5,16 1,2 5,-19-12,5 11,-20-11,-11 3,-4-6,0-1,3 1,0-1,19 3,-16 5,30-9,1 15,12-9,10 12,6 0,-5 0,5 0,0 0,2 0,6 0,1 0,4 0,-4 0,4 0,-9 0,4 0,-2 0,-4 0,-2 5,-7 1,7 0,2 3,7-8,-1 7,-6-7,5 3,-21 2,3-4,-15 4,0-6,8 0,-28 0,31-5,-31 3,28-3,1 1,1 2,1-3,6 0,-15 4,15-4,-6 5,0-6,7 5,-8-5,9 1,7 3,2-3,7 5,-1-4,1 3,0-11,-1 10,-6-11,5 12,-12-4,12 1,-12-2,12 0,-5-3,-1 8,11-6,-9 6,16-2,-10 3,3 3,0 1,-2 37,12 6,-8 33,11-22,-10-5,5-10,-3-23,0 4,-7-55,6 31,-14-9,15 25,-11 4,12-9,-9-33,11-22,-5 8,11-34,-8 40,8-23,-5 15,-1 15,-1 19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35:09.8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3909 1,'-55'7,"-12"6,12-12,-9 12,20-11,-7 4,6-6,1 0,-7 5,15-3,-15 4,15-1,-15 2,15 4,-6 1,0 0,6 0,0-1,4 0,6-6,-1 4,-5-8,5 3,0-4,2 0,7 0,4 0,-3 0,0 0,-2 0,3 0,-1 0,3 0,-14-5,7 4,-7-5,9 6,1 0,-7-5,5 4,-6-4,8 1,0 3,-7-3,5 0,-12 3,5-8,0 7,-5-8,5 9,-7-4,1 0,6 4,-5-4,5 0,1 4,-6-4,12 5,-12 0,12 0,-6 0,8 0,-7 0,10 0,-9 0,10 0,-4 0,-7-5,5 4,-12-4,5 0,-6 3,6-3,-5 5,12 0,-5 0,7 0,-1 0,-6 0,5 0,-5 0,0 0,-2 0,-7 0,-8 0,6 0,-6 0,-1 6,8-4,-8 4,10-6,-1 0,7 0,2 0,6 0,1 0,-1 0,-6 0,5 0,-12 0,5 0,-6 0,6 0,-5-5,12 3,-6-3,1 5,10 0,-9-4,4 3,-15-3,-10 4,1 0,-7 0,15 0,-15 0,22 4,-12-3,18 3,-3 0,6-3,8 3,-10-4,12 0,-11 0,8 0,-2 3,-3 2,-8 4,10-4,-11 0,19-5,-9 0,0 0,4 0,-10 0,14 0,-11-4,5 0,2-1,0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3T00:54:14.8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3453 26,'-64'0,"11"0,-31 0,30 0,-42 0,40 0,3 0,-1 0,-22 0,25 0,2 0,-15 0,-24 0,27 0,-26 0,34 0,8 0,-6 0,15 0,-15 0,15 0,-14 0,14 0,-15 0,0 0,-4 0,4 0,16 0,3 0,5 0,-6 0,6 0,-5 0,12 0,-12 0,12 0,-5 0,7 0,-7 0,5 0,-12 0,12 0,-12 0,12 0,-12 0,12 0,-12 0,5 0,-7 0,7 0,-14 0,19 0,-18 0,14 0,-8 0,8 0,1 0,7 0,-8 0,6 0,-5 0,7 0,-1 0,6 0,-4 0,4 0,-6 0,-2 0,2 0,-3 0,9 0,-5 0,5 0,-5 0,-1 0,1 0,-1 0,1 0,5 0,-4 0,3 0,-7 0,2 0,-3 0,4 0,4 0,-3 0,4 0,-5 0,-4 0,3 0,-3 0,4 0,-1 0,1-9,0 7,-1-6,1 8,0 0,-1 0,6 0,-4 0,0 0,-2 0,-2 0,7 0,-3 0,4 0,-9 0,8 0,-5 0,5 0,-1-3,-2 2,3-2,-2 3,0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70CA1-5812-9540-9CA1-80F1DA174F13}" type="datetimeFigureOut">
              <a:rPr lang="en-US" smtClean="0"/>
              <a:t>11/15/20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45C47-67C2-AA42-86DE-6251517AAD25}" type="slidenum">
              <a:rPr lang="en-US" smtClean="0"/>
              <a:t>‹#›</a:t>
            </a:fld>
            <a:endParaRPr lang="en-US"/>
          </a:p>
        </p:txBody>
      </p:sp>
    </p:spTree>
    <p:extLst>
      <p:ext uri="{BB962C8B-B14F-4D97-AF65-F5344CB8AC3E}">
        <p14:creationId xmlns:p14="http://schemas.microsoft.com/office/powerpoint/2010/main" val="1459500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Leon, and I will be presenting my final project about sports betting in NBA.</a:t>
            </a:r>
          </a:p>
        </p:txBody>
      </p:sp>
      <p:sp>
        <p:nvSpPr>
          <p:cNvPr id="4" name="Slide Number Placeholder 3"/>
          <p:cNvSpPr>
            <a:spLocks noGrp="1"/>
          </p:cNvSpPr>
          <p:nvPr>
            <p:ph type="sldNum" sz="quarter" idx="5"/>
          </p:nvPr>
        </p:nvSpPr>
        <p:spPr/>
        <p:txBody>
          <a:bodyPr/>
          <a:lstStyle/>
          <a:p>
            <a:fld id="{DCB45C47-67C2-AA42-86DE-6251517AAD25}" type="slidenum">
              <a:rPr lang="en-US" smtClean="0"/>
              <a:t>1</a:t>
            </a:fld>
            <a:endParaRPr lang="en-US"/>
          </a:p>
        </p:txBody>
      </p:sp>
    </p:spTree>
    <p:extLst>
      <p:ext uri="{BB962C8B-B14F-4D97-AF65-F5344CB8AC3E}">
        <p14:creationId xmlns:p14="http://schemas.microsoft.com/office/powerpoint/2010/main" val="856021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 inference questions, I place the model summary on the right side for reference.</a:t>
            </a:r>
          </a:p>
          <a:p>
            <a:endParaRPr lang="en-US" dirty="0"/>
          </a:p>
          <a:p>
            <a:r>
              <a:rPr lang="en-US" dirty="0"/>
              <a:t>For the first question, quantify the effect of streak on a chance of winning. If we interpret the coefficient of streak difference, we can see every increment more than the opponent will increase the chance of winning by 2%.</a:t>
            </a:r>
          </a:p>
          <a:p>
            <a:endParaRPr lang="en-US" dirty="0"/>
          </a:p>
          <a:p>
            <a:r>
              <a:rPr lang="en-US" dirty="0"/>
              <a:t>For the second question, to what degree does “back-to-back” games influence a team’s winning outcome. I found that playing a back to back game decreases the chance of winning by 30.7%</a:t>
            </a:r>
          </a:p>
          <a:p>
            <a:endParaRPr lang="en-US" dirty="0"/>
          </a:p>
          <a:p>
            <a:r>
              <a:rPr lang="en-US" dirty="0"/>
              <a:t>And finally, What in-game statistics affect a team’s of winning the most. I found that every single assist earned more than opponent increases chance of winning by 3%. Turnover decrease by 4%, record increases by 3% and home court advantage increases more than 100%</a:t>
            </a:r>
          </a:p>
        </p:txBody>
      </p:sp>
      <p:sp>
        <p:nvSpPr>
          <p:cNvPr id="4" name="Slide Number Placeholder 3"/>
          <p:cNvSpPr>
            <a:spLocks noGrp="1"/>
          </p:cNvSpPr>
          <p:nvPr>
            <p:ph type="sldNum" sz="quarter" idx="5"/>
          </p:nvPr>
        </p:nvSpPr>
        <p:spPr/>
        <p:txBody>
          <a:bodyPr/>
          <a:lstStyle/>
          <a:p>
            <a:fld id="{DCB45C47-67C2-AA42-86DE-6251517AAD25}" type="slidenum">
              <a:rPr lang="en-US" smtClean="0"/>
              <a:t>10</a:t>
            </a:fld>
            <a:endParaRPr lang="en-US"/>
          </a:p>
        </p:txBody>
      </p:sp>
    </p:spTree>
    <p:extLst>
      <p:ext uri="{BB962C8B-B14F-4D97-AF65-F5344CB8AC3E}">
        <p14:creationId xmlns:p14="http://schemas.microsoft.com/office/powerpoint/2010/main" val="3547501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back to back games significantly lowers the chance of winning. Streak is not that of a big win condition. Home court advantage is a huge factor and assist, turnover, record are pretty useful predictors as well.</a:t>
            </a:r>
          </a:p>
          <a:p>
            <a:endParaRPr lang="en-US" dirty="0"/>
          </a:p>
          <a:p>
            <a:r>
              <a:rPr lang="en-US" dirty="0"/>
              <a:t>To talk about the limitations. First of all, I did not normalize the predictors, which may cause some issue. Secondly, there is symmetry in the dataset meaning there are two games representing the same information just from the opponent’s perspective. And lastly, I did not consider the return of the bet. To make this better, I could probably use the prediction probability * ret</a:t>
            </a:r>
          </a:p>
        </p:txBody>
      </p:sp>
      <p:sp>
        <p:nvSpPr>
          <p:cNvPr id="4" name="Slide Number Placeholder 3"/>
          <p:cNvSpPr>
            <a:spLocks noGrp="1"/>
          </p:cNvSpPr>
          <p:nvPr>
            <p:ph type="sldNum" sz="quarter" idx="5"/>
          </p:nvPr>
        </p:nvSpPr>
        <p:spPr/>
        <p:txBody>
          <a:bodyPr/>
          <a:lstStyle/>
          <a:p>
            <a:fld id="{DCB45C47-67C2-AA42-86DE-6251517AAD25}" type="slidenum">
              <a:rPr lang="en-US" smtClean="0"/>
              <a:t>11</a:t>
            </a:fld>
            <a:endParaRPr lang="en-US"/>
          </a:p>
        </p:txBody>
      </p:sp>
    </p:spTree>
    <p:extLst>
      <p:ext uri="{BB962C8B-B14F-4D97-AF65-F5344CB8AC3E}">
        <p14:creationId xmlns:p14="http://schemas.microsoft.com/office/powerpoint/2010/main" val="1586293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sports betting? I believe sports betting is a great place to apply data science. It is a new and fast-growing field and in 2019 it has been legalized by the NBA officials opening up a $200 billion market. Many bookie websites are also offering APIs that allow people to build automated betting bots, just like trading bots for stocks. I think this is really cool</a:t>
            </a:r>
          </a:p>
        </p:txBody>
      </p:sp>
      <p:sp>
        <p:nvSpPr>
          <p:cNvPr id="4" name="Slide Number Placeholder 3"/>
          <p:cNvSpPr>
            <a:spLocks noGrp="1"/>
          </p:cNvSpPr>
          <p:nvPr>
            <p:ph type="sldNum" sz="quarter" idx="5"/>
          </p:nvPr>
        </p:nvSpPr>
        <p:spPr/>
        <p:txBody>
          <a:bodyPr/>
          <a:lstStyle/>
          <a:p>
            <a:fld id="{DCB45C47-67C2-AA42-86DE-6251517AAD25}" type="slidenum">
              <a:rPr lang="en-US" smtClean="0"/>
              <a:t>2</a:t>
            </a:fld>
            <a:endParaRPr lang="en-US"/>
          </a:p>
        </p:txBody>
      </p:sp>
    </p:spTree>
    <p:extLst>
      <p:ext uri="{BB962C8B-B14F-4D97-AF65-F5344CB8AC3E}">
        <p14:creationId xmlns:p14="http://schemas.microsoft.com/office/powerpoint/2010/main" val="289739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I will be focusing on the inference side rather than the prediction side. To simplify the problem, I will be only doing pregame betting meaning that bets are placed before the game starts not during the game. Moreover, there are mainly three types of bets: spread, money line and totals. I will be only doing money line, which is the simplest one, you place bet on the teams that you think will win the game.</a:t>
            </a:r>
          </a:p>
        </p:txBody>
      </p:sp>
      <p:sp>
        <p:nvSpPr>
          <p:cNvPr id="4" name="Slide Number Placeholder 3"/>
          <p:cNvSpPr>
            <a:spLocks noGrp="1"/>
          </p:cNvSpPr>
          <p:nvPr>
            <p:ph type="sldNum" sz="quarter" idx="5"/>
          </p:nvPr>
        </p:nvSpPr>
        <p:spPr/>
        <p:txBody>
          <a:bodyPr/>
          <a:lstStyle/>
          <a:p>
            <a:fld id="{DCB45C47-67C2-AA42-86DE-6251517AAD25}" type="slidenum">
              <a:rPr lang="en-US" smtClean="0"/>
              <a:t>3</a:t>
            </a:fld>
            <a:endParaRPr lang="en-US"/>
          </a:p>
        </p:txBody>
      </p:sp>
    </p:spTree>
    <p:extLst>
      <p:ext uri="{BB962C8B-B14F-4D97-AF65-F5344CB8AC3E}">
        <p14:creationId xmlns:p14="http://schemas.microsoft.com/office/powerpoint/2010/main" val="1339356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data. Since we are doing pregame betting, we want our predictors to be anything we know before the game starts. For the dataset, I used the in-class assignment data and computed the average in game statistics for all the games, such as team points, assist etc. I also computed whether the team is playing a back to back game, and also the current winning or losing steak and current record of the team coming into the game. The dataset has almost 10k rows that contains every game for every team from 2014 to 2018.</a:t>
            </a:r>
          </a:p>
        </p:txBody>
      </p:sp>
      <p:sp>
        <p:nvSpPr>
          <p:cNvPr id="4" name="Slide Number Placeholder 3"/>
          <p:cNvSpPr>
            <a:spLocks noGrp="1"/>
          </p:cNvSpPr>
          <p:nvPr>
            <p:ph type="sldNum" sz="quarter" idx="5"/>
          </p:nvPr>
        </p:nvSpPr>
        <p:spPr/>
        <p:txBody>
          <a:bodyPr/>
          <a:lstStyle/>
          <a:p>
            <a:fld id="{DCB45C47-67C2-AA42-86DE-6251517AAD25}" type="slidenum">
              <a:rPr lang="en-US" smtClean="0"/>
              <a:t>4</a:t>
            </a:fld>
            <a:endParaRPr lang="en-US"/>
          </a:p>
        </p:txBody>
      </p:sp>
    </p:spTree>
    <p:extLst>
      <p:ext uri="{BB962C8B-B14F-4D97-AF65-F5344CB8AC3E}">
        <p14:creationId xmlns:p14="http://schemas.microsoft.com/office/powerpoint/2010/main" val="296662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 want to explore is: Can we quantify the effect of winning or losing streak on a team’s winning odd. It seems likely that a team hot streak is more likely to win.</a:t>
            </a:r>
          </a:p>
          <a:p>
            <a:r>
              <a:rPr lang="en-US" dirty="0"/>
              <a:t>The second question I want to find out is how back-to-back games influence a team. So especially in basketball, the playing a back-to-back is tiring and usually lead to bad performance</a:t>
            </a:r>
          </a:p>
          <a:p>
            <a:r>
              <a:rPr lang="en-US" dirty="0"/>
              <a:t>And lastly, I want to see which in game statistics is important in predicting the game’s outcome.</a:t>
            </a:r>
          </a:p>
        </p:txBody>
      </p:sp>
      <p:sp>
        <p:nvSpPr>
          <p:cNvPr id="4" name="Slide Number Placeholder 3"/>
          <p:cNvSpPr>
            <a:spLocks noGrp="1"/>
          </p:cNvSpPr>
          <p:nvPr>
            <p:ph type="sldNum" sz="quarter" idx="5"/>
          </p:nvPr>
        </p:nvSpPr>
        <p:spPr/>
        <p:txBody>
          <a:bodyPr/>
          <a:lstStyle/>
          <a:p>
            <a:fld id="{DCB45C47-67C2-AA42-86DE-6251517AAD25}" type="slidenum">
              <a:rPr lang="en-US" smtClean="0"/>
              <a:t>5</a:t>
            </a:fld>
            <a:endParaRPr lang="en-US"/>
          </a:p>
        </p:txBody>
      </p:sp>
    </p:spTree>
    <p:extLst>
      <p:ext uri="{BB962C8B-B14F-4D97-AF65-F5344CB8AC3E}">
        <p14:creationId xmlns:p14="http://schemas.microsoft.com/office/powerpoint/2010/main" val="2398101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EDA I plotted the promising predictors on the left side. They are total points, assist, defensive rebound, turnover, steak, record, is back to back game, and home court advantage. After checking multicollinearity I found out that total points, field goal and field goal % is highly correlated so I decided to only use total points among the three. Finally, to reduce the number of predictors for each statistics I took the difference between the two teams, this also does some sort of mean centering to the data.</a:t>
            </a:r>
          </a:p>
        </p:txBody>
      </p:sp>
      <p:sp>
        <p:nvSpPr>
          <p:cNvPr id="4" name="Slide Number Placeholder 3"/>
          <p:cNvSpPr>
            <a:spLocks noGrp="1"/>
          </p:cNvSpPr>
          <p:nvPr>
            <p:ph type="sldNum" sz="quarter" idx="5"/>
          </p:nvPr>
        </p:nvSpPr>
        <p:spPr/>
        <p:txBody>
          <a:bodyPr/>
          <a:lstStyle/>
          <a:p>
            <a:fld id="{DCB45C47-67C2-AA42-86DE-6251517AAD25}" type="slidenum">
              <a:rPr lang="en-US" smtClean="0"/>
              <a:t>6</a:t>
            </a:fld>
            <a:endParaRPr lang="en-US"/>
          </a:p>
        </p:txBody>
      </p:sp>
    </p:spTree>
    <p:extLst>
      <p:ext uri="{BB962C8B-B14F-4D97-AF65-F5344CB8AC3E}">
        <p14:creationId xmlns:p14="http://schemas.microsoft.com/office/powerpoint/2010/main" val="335766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side is my final model. I decided to go with multi-level logistic regression model, controlling for the teams. The model is selected using AIC, BIC and stepwise metrics. I also checked the model assumptions and they looked pretty good.</a:t>
            </a:r>
          </a:p>
        </p:txBody>
      </p:sp>
      <p:sp>
        <p:nvSpPr>
          <p:cNvPr id="4" name="Slide Number Placeholder 3"/>
          <p:cNvSpPr>
            <a:spLocks noGrp="1"/>
          </p:cNvSpPr>
          <p:nvPr>
            <p:ph type="sldNum" sz="quarter" idx="5"/>
          </p:nvPr>
        </p:nvSpPr>
        <p:spPr/>
        <p:txBody>
          <a:bodyPr/>
          <a:lstStyle/>
          <a:p>
            <a:fld id="{DCB45C47-67C2-AA42-86DE-6251517AAD25}" type="slidenum">
              <a:rPr lang="en-US" smtClean="0"/>
              <a:t>7</a:t>
            </a:fld>
            <a:endParaRPr lang="en-US"/>
          </a:p>
        </p:txBody>
      </p:sp>
    </p:spTree>
    <p:extLst>
      <p:ext uri="{BB962C8B-B14F-4D97-AF65-F5344CB8AC3E}">
        <p14:creationId xmlns:p14="http://schemas.microsoft.com/office/powerpoint/2010/main" val="114797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dot plot of teams is interesting to look at. It is surprisingly accurate we can see the top 5 teams from 2014-18 are rockets, thunder, warriors, spurs and cavaliers. They were indeed very good teams. And if we look at the bad teams: Knicks, suns, grizzlies, magic, and Timberwolves were pretty bad during that time.</a:t>
            </a:r>
          </a:p>
        </p:txBody>
      </p:sp>
      <p:sp>
        <p:nvSpPr>
          <p:cNvPr id="4" name="Slide Number Placeholder 3"/>
          <p:cNvSpPr>
            <a:spLocks noGrp="1"/>
          </p:cNvSpPr>
          <p:nvPr>
            <p:ph type="sldNum" sz="quarter" idx="5"/>
          </p:nvPr>
        </p:nvSpPr>
        <p:spPr/>
        <p:txBody>
          <a:bodyPr/>
          <a:lstStyle/>
          <a:p>
            <a:fld id="{DCB45C47-67C2-AA42-86DE-6251517AAD25}" type="slidenum">
              <a:rPr lang="en-US" smtClean="0"/>
              <a:t>8</a:t>
            </a:fld>
            <a:endParaRPr lang="en-US"/>
          </a:p>
        </p:txBody>
      </p:sp>
    </p:spTree>
    <p:extLst>
      <p:ext uri="{BB962C8B-B14F-4D97-AF65-F5344CB8AC3E}">
        <p14:creationId xmlns:p14="http://schemas.microsoft.com/office/powerpoint/2010/main" val="161131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knicks is really bad</a:t>
            </a:r>
          </a:p>
        </p:txBody>
      </p:sp>
      <p:sp>
        <p:nvSpPr>
          <p:cNvPr id="4" name="Slide Number Placeholder 3"/>
          <p:cNvSpPr>
            <a:spLocks noGrp="1"/>
          </p:cNvSpPr>
          <p:nvPr>
            <p:ph type="sldNum" sz="quarter" idx="5"/>
          </p:nvPr>
        </p:nvSpPr>
        <p:spPr/>
        <p:txBody>
          <a:bodyPr/>
          <a:lstStyle/>
          <a:p>
            <a:fld id="{DCB45C47-67C2-AA42-86DE-6251517AAD25}" type="slidenum">
              <a:rPr lang="en-US" smtClean="0"/>
              <a:t>9</a:t>
            </a:fld>
            <a:endParaRPr lang="en-US"/>
          </a:p>
        </p:txBody>
      </p:sp>
    </p:spTree>
    <p:extLst>
      <p:ext uri="{BB962C8B-B14F-4D97-AF65-F5344CB8AC3E}">
        <p14:creationId xmlns:p14="http://schemas.microsoft.com/office/powerpoint/2010/main" val="247229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549F-676D-B945-9376-FE5E6F27B0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A28357-5533-6A46-B72C-3A0F4290C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7B4704-8BF8-AC47-A07E-9AF80580F20C}"/>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5" name="Footer Placeholder 4">
            <a:extLst>
              <a:ext uri="{FF2B5EF4-FFF2-40B4-BE49-F238E27FC236}">
                <a16:creationId xmlns:a16="http://schemas.microsoft.com/office/drawing/2014/main" id="{988A8DEA-3944-394C-9148-3599473F0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29488-50C4-754C-853F-706D28665550}"/>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308626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6818-D0C3-2043-BA70-53BC7C938A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48EA24-33E4-9B49-AEA3-FBB6771066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9E255-D3C8-D04B-B5A3-2804C3E6B25B}"/>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5" name="Footer Placeholder 4">
            <a:extLst>
              <a:ext uri="{FF2B5EF4-FFF2-40B4-BE49-F238E27FC236}">
                <a16:creationId xmlns:a16="http://schemas.microsoft.com/office/drawing/2014/main" id="{CB27751F-31C3-BE4E-99C4-19DB51514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34808-ED41-FF4E-8504-E893E27CCFAC}"/>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2806553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9AC2B-ECDF-8749-9C5C-6C686B1669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89F687-D583-0C4A-B01D-9EF87DBFC6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172562-738F-8249-8256-E037C2A577DC}"/>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5" name="Footer Placeholder 4">
            <a:extLst>
              <a:ext uri="{FF2B5EF4-FFF2-40B4-BE49-F238E27FC236}">
                <a16:creationId xmlns:a16="http://schemas.microsoft.com/office/drawing/2014/main" id="{CFFDCFC5-1CE2-644A-AAF1-4F663E90A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E9D3E-59C5-0B4B-9B34-7BEF877D445C}"/>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3704944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47FA-C1D7-D048-9AD8-68B10E7A4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F10407-C74C-A945-99F4-2DA75656CE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ECB90-3D25-3348-99A0-826F5598EDB1}"/>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5" name="Footer Placeholder 4">
            <a:extLst>
              <a:ext uri="{FF2B5EF4-FFF2-40B4-BE49-F238E27FC236}">
                <a16:creationId xmlns:a16="http://schemas.microsoft.com/office/drawing/2014/main" id="{4431B0B9-11D8-0A49-B287-0D1058CCE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89494-950C-0F4B-9A7F-20D2CEF3533B}"/>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287502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F324-A35A-624C-9EF0-3238D152F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44A7FA-56D2-FD44-B127-43F0C2CDB6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BF6261-4C5F-5D4C-9CF6-81E893D962F3}"/>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5" name="Footer Placeholder 4">
            <a:extLst>
              <a:ext uri="{FF2B5EF4-FFF2-40B4-BE49-F238E27FC236}">
                <a16:creationId xmlns:a16="http://schemas.microsoft.com/office/drawing/2014/main" id="{A62DB081-845C-B84D-A280-EB8230995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FA66C-738D-0B48-BA44-7597A1C18B82}"/>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409269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33B5-F392-FE43-B76D-BE1D5C195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B124D6-F2D2-A54B-81CA-8AAFA126FA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42F811-683C-864D-9FEB-DB8F70F92C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44715F-67CF-E941-BD5D-A4FBB7176888}"/>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6" name="Footer Placeholder 5">
            <a:extLst>
              <a:ext uri="{FF2B5EF4-FFF2-40B4-BE49-F238E27FC236}">
                <a16:creationId xmlns:a16="http://schemas.microsoft.com/office/drawing/2014/main" id="{3B818406-6BDF-B04F-A60C-6DE8342D3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4DA642-B688-3043-93ED-2E817BD1571E}"/>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26859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A3E7-9810-DF41-B8EB-2F13573D86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45F4B-574C-5348-9C2D-4176A67FC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D3DA94-C354-EC4C-A7C9-5291194BE5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887AC8-7BA7-D341-859F-A7D57B8F44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97E237-5378-904A-B74E-E2753A674B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0089EB-17AF-A241-9A04-6F35FB3D0551}"/>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8" name="Footer Placeholder 7">
            <a:extLst>
              <a:ext uri="{FF2B5EF4-FFF2-40B4-BE49-F238E27FC236}">
                <a16:creationId xmlns:a16="http://schemas.microsoft.com/office/drawing/2014/main" id="{8E2C9837-C5CE-D94A-90D9-9AA6F56D0F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4B2CD4-ACF7-2243-9C09-5161283F143E}"/>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303941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9A39-BAE0-FC45-80D2-3AAB54FDCC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349D73-DF3D-C349-BAF5-B830216A66F6}"/>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4" name="Footer Placeholder 3">
            <a:extLst>
              <a:ext uri="{FF2B5EF4-FFF2-40B4-BE49-F238E27FC236}">
                <a16:creationId xmlns:a16="http://schemas.microsoft.com/office/drawing/2014/main" id="{816146F8-DA5D-E94D-8D2F-7F1B700B34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5903B0-A325-B84F-B716-08FC6849887B}"/>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2978175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CF6123-1018-FA41-8D0E-7170B4710DB4}"/>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3" name="Footer Placeholder 2">
            <a:extLst>
              <a:ext uri="{FF2B5EF4-FFF2-40B4-BE49-F238E27FC236}">
                <a16:creationId xmlns:a16="http://schemas.microsoft.com/office/drawing/2014/main" id="{DB6FE985-3932-DE42-AFF7-7A3C788104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84E7B-FE67-654D-A835-8C8BE6BC964E}"/>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154330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B4EB-B19B-0D46-A8CC-C358FCE44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2A9817-C8D8-4643-AD0E-53C037C876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1591AF-D823-1C4E-8D96-6C18DDF12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AB1AA-641A-3940-8DB0-A13F94308D89}"/>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6" name="Footer Placeholder 5">
            <a:extLst>
              <a:ext uri="{FF2B5EF4-FFF2-40B4-BE49-F238E27FC236}">
                <a16:creationId xmlns:a16="http://schemas.microsoft.com/office/drawing/2014/main" id="{B50CBA06-4880-4741-AB33-45AD83EC61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3A408-7346-E044-AE41-7DE6E50C4A9D}"/>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1189071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5574-A07F-FF4A-9948-954299D8C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81661A-2D3F-D742-8B1E-BEEA06C19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7EA54-B3E7-1846-8F67-5E9073572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8A0824-98AA-A541-BA85-B7DD51207B2B}"/>
              </a:ext>
            </a:extLst>
          </p:cNvPr>
          <p:cNvSpPr>
            <a:spLocks noGrp="1"/>
          </p:cNvSpPr>
          <p:nvPr>
            <p:ph type="dt" sz="half" idx="10"/>
          </p:nvPr>
        </p:nvSpPr>
        <p:spPr/>
        <p:txBody>
          <a:bodyPr/>
          <a:lstStyle/>
          <a:p>
            <a:fld id="{7E3F51FB-18CC-6343-961C-59C3B998A85F}" type="datetimeFigureOut">
              <a:rPr lang="en-US" smtClean="0"/>
              <a:t>11/15/20</a:t>
            </a:fld>
            <a:endParaRPr lang="en-US"/>
          </a:p>
        </p:txBody>
      </p:sp>
      <p:sp>
        <p:nvSpPr>
          <p:cNvPr id="6" name="Footer Placeholder 5">
            <a:extLst>
              <a:ext uri="{FF2B5EF4-FFF2-40B4-BE49-F238E27FC236}">
                <a16:creationId xmlns:a16="http://schemas.microsoft.com/office/drawing/2014/main" id="{9D1C0C1D-828A-E541-9658-E04ABB928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8A7CA8-394F-0D4B-A182-EDB3868101D2}"/>
              </a:ext>
            </a:extLst>
          </p:cNvPr>
          <p:cNvSpPr>
            <a:spLocks noGrp="1"/>
          </p:cNvSpPr>
          <p:nvPr>
            <p:ph type="sldNum" sz="quarter" idx="12"/>
          </p:nvPr>
        </p:nvSpPr>
        <p:spPr/>
        <p:txBody>
          <a:bodyPr/>
          <a:lstStyle/>
          <a:p>
            <a:fld id="{84A676A8-FA33-A84D-8F2D-B85EA7CBEF7A}" type="slidenum">
              <a:rPr lang="en-US" smtClean="0"/>
              <a:t>‹#›</a:t>
            </a:fld>
            <a:endParaRPr lang="en-US"/>
          </a:p>
        </p:txBody>
      </p:sp>
    </p:spTree>
    <p:extLst>
      <p:ext uri="{BB962C8B-B14F-4D97-AF65-F5344CB8AC3E}">
        <p14:creationId xmlns:p14="http://schemas.microsoft.com/office/powerpoint/2010/main" val="198635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524150-984F-A342-A2C2-2DF73D1C85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D9ABBD-D731-5147-A55B-8F5EEC346F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D66283-8370-4844-B565-D1B75D7072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3F51FB-18CC-6343-961C-59C3B998A85F}" type="datetimeFigureOut">
              <a:rPr lang="en-US" smtClean="0"/>
              <a:t>11/15/20</a:t>
            </a:fld>
            <a:endParaRPr lang="en-US"/>
          </a:p>
        </p:txBody>
      </p:sp>
      <p:sp>
        <p:nvSpPr>
          <p:cNvPr id="5" name="Footer Placeholder 4">
            <a:extLst>
              <a:ext uri="{FF2B5EF4-FFF2-40B4-BE49-F238E27FC236}">
                <a16:creationId xmlns:a16="http://schemas.microsoft.com/office/drawing/2014/main" id="{5B2B04F6-00C3-7340-9F94-3BD8AA9714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BCF869-1246-6D43-8E07-009F78A6D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A676A8-FA33-A84D-8F2D-B85EA7CBEF7A}" type="slidenum">
              <a:rPr lang="en-US" smtClean="0"/>
              <a:t>‹#›</a:t>
            </a:fld>
            <a:endParaRPr lang="en-US"/>
          </a:p>
        </p:txBody>
      </p:sp>
    </p:spTree>
    <p:extLst>
      <p:ext uri="{BB962C8B-B14F-4D97-AF65-F5344CB8AC3E}">
        <p14:creationId xmlns:p14="http://schemas.microsoft.com/office/powerpoint/2010/main" val="2311542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30.png"/><Relationship Id="rId18" Type="http://schemas.openxmlformats.org/officeDocument/2006/relationships/customXml" Target="../ink/ink26.xml"/><Relationship Id="rId3" Type="http://schemas.openxmlformats.org/officeDocument/2006/relationships/image" Target="../media/image24.png"/><Relationship Id="rId21" Type="http://schemas.openxmlformats.org/officeDocument/2006/relationships/image" Target="../media/image34.png"/><Relationship Id="rId7" Type="http://schemas.openxmlformats.org/officeDocument/2006/relationships/image" Target="../media/image27.png"/><Relationship Id="rId12" Type="http://schemas.openxmlformats.org/officeDocument/2006/relationships/customXml" Target="../ink/ink23.xml"/><Relationship Id="rId17" Type="http://schemas.openxmlformats.org/officeDocument/2006/relationships/image" Target="../media/image32.png"/><Relationship Id="rId2" Type="http://schemas.openxmlformats.org/officeDocument/2006/relationships/notesSlide" Target="../notesSlides/notesSlide10.xml"/><Relationship Id="rId16" Type="http://schemas.openxmlformats.org/officeDocument/2006/relationships/customXml" Target="../ink/ink25.xml"/><Relationship Id="rId20"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customXml" Target="../ink/ink20.xm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customXml" Target="../ink/ink22.xml"/><Relationship Id="rId19" Type="http://schemas.openxmlformats.org/officeDocument/2006/relationships/image" Target="../media/image33.png"/><Relationship Id="rId4" Type="http://schemas.openxmlformats.org/officeDocument/2006/relationships/customXml" Target="../ink/ink19.xml"/><Relationship Id="rId9" Type="http://schemas.openxmlformats.org/officeDocument/2006/relationships/image" Target="../media/image28.png"/><Relationship Id="rId14" Type="http://schemas.openxmlformats.org/officeDocument/2006/relationships/customXml" Target="../ink/ink24.xml"/><Relationship Id="rId22" Type="http://schemas.openxmlformats.org/officeDocument/2006/relationships/customXml" Target="../ink/ink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customXml" Target="../ink/ink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7.xml"/><Relationship Id="rId4" Type="http://schemas.openxmlformats.org/officeDocument/2006/relationships/image" Target="../media/image7.png"/><Relationship Id="rId9"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customXml" Target="../ink/ink1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5" Type="http://schemas.openxmlformats.org/officeDocument/2006/relationships/image" Target="../media/image14.png"/><Relationship Id="rId10" Type="http://schemas.openxmlformats.org/officeDocument/2006/relationships/customXml" Target="../ink/ink10.xml"/><Relationship Id="rId4" Type="http://schemas.openxmlformats.org/officeDocument/2006/relationships/diagramLayout" Target="../diagrams/layout1.xml"/><Relationship Id="rId9" Type="http://schemas.openxmlformats.org/officeDocument/2006/relationships/image" Target="../media/image11.png"/><Relationship Id="rId14" Type="http://schemas.openxmlformats.org/officeDocument/2006/relationships/customXml" Target="../ink/ink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22.png"/><Relationship Id="rId4" Type="http://schemas.openxmlformats.org/officeDocument/2006/relationships/customXml" Target="../ink/ink1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239892B-97DA-5C48-BFFD-CF808692571C}"/>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IDS 702 Final Presentation</a:t>
            </a:r>
            <a:br>
              <a:rPr lang="en-US" sz="4000" dirty="0">
                <a:solidFill>
                  <a:schemeClr val="bg2"/>
                </a:solidFill>
              </a:rPr>
            </a:br>
            <a:r>
              <a:rPr lang="en-US" sz="2800" dirty="0">
                <a:solidFill>
                  <a:schemeClr val="bg2"/>
                </a:solidFill>
              </a:rPr>
              <a:t>NBA Sports Betting</a:t>
            </a:r>
            <a:endParaRPr lang="en-US" sz="4000" dirty="0">
              <a:solidFill>
                <a:schemeClr val="bg2"/>
              </a:solidFill>
            </a:endParaRPr>
          </a:p>
        </p:txBody>
      </p:sp>
      <p:sp>
        <p:nvSpPr>
          <p:cNvPr id="3" name="Subtitle 2">
            <a:extLst>
              <a:ext uri="{FF2B5EF4-FFF2-40B4-BE49-F238E27FC236}">
                <a16:creationId xmlns:a16="http://schemas.microsoft.com/office/drawing/2014/main" id="{D43431C7-3433-0F4E-89C9-70C18440795B}"/>
              </a:ext>
            </a:extLst>
          </p:cNvPr>
          <p:cNvSpPr>
            <a:spLocks noGrp="1"/>
          </p:cNvSpPr>
          <p:nvPr>
            <p:ph type="subTitle" idx="1"/>
          </p:nvPr>
        </p:nvSpPr>
        <p:spPr>
          <a:xfrm>
            <a:off x="1524000" y="4495800"/>
            <a:ext cx="9144000" cy="762000"/>
          </a:xfrm>
        </p:spPr>
        <p:txBody>
          <a:bodyPr>
            <a:normAutofit/>
          </a:bodyPr>
          <a:lstStyle/>
          <a:p>
            <a:r>
              <a:rPr lang="en-US" sz="1800"/>
              <a:t>Leon Zhang</a:t>
            </a:r>
          </a:p>
        </p:txBody>
      </p:sp>
    </p:spTree>
    <p:extLst>
      <p:ext uri="{BB962C8B-B14F-4D97-AF65-F5344CB8AC3E}">
        <p14:creationId xmlns:p14="http://schemas.microsoft.com/office/powerpoint/2010/main" val="20892354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81BD-EE9A-1A45-A080-9AFB413E525B}"/>
              </a:ext>
            </a:extLst>
          </p:cNvPr>
          <p:cNvSpPr>
            <a:spLocks noGrp="1"/>
          </p:cNvSpPr>
          <p:nvPr>
            <p:ph type="title"/>
          </p:nvPr>
        </p:nvSpPr>
        <p:spPr>
          <a:xfrm>
            <a:off x="838200" y="111091"/>
            <a:ext cx="10515600" cy="996987"/>
          </a:xfrm>
        </p:spPr>
        <p:txBody>
          <a:bodyPr/>
          <a:lstStyle/>
          <a:p>
            <a:r>
              <a:rPr lang="en-US" dirty="0"/>
              <a:t>Inference Questions</a:t>
            </a:r>
          </a:p>
        </p:txBody>
      </p:sp>
      <p:sp>
        <p:nvSpPr>
          <p:cNvPr id="7" name="TextBox 6">
            <a:extLst>
              <a:ext uri="{FF2B5EF4-FFF2-40B4-BE49-F238E27FC236}">
                <a16:creationId xmlns:a16="http://schemas.microsoft.com/office/drawing/2014/main" id="{35DF3F5F-3A60-764F-8C6B-D1EB0887DFCA}"/>
              </a:ext>
            </a:extLst>
          </p:cNvPr>
          <p:cNvSpPr txBox="1"/>
          <p:nvPr/>
        </p:nvSpPr>
        <p:spPr>
          <a:xfrm>
            <a:off x="8601874" y="539674"/>
            <a:ext cx="1739130" cy="369332"/>
          </a:xfrm>
          <a:prstGeom prst="rect">
            <a:avLst/>
          </a:prstGeom>
          <a:noFill/>
        </p:spPr>
        <p:txBody>
          <a:bodyPr wrap="none" rtlCol="0">
            <a:spAutoFit/>
          </a:bodyPr>
          <a:lstStyle/>
          <a:p>
            <a:r>
              <a:rPr lang="en-US" dirty="0"/>
              <a:t>Model Summary</a:t>
            </a:r>
          </a:p>
        </p:txBody>
      </p:sp>
      <p:sp>
        <p:nvSpPr>
          <p:cNvPr id="6" name="TextBox 5">
            <a:extLst>
              <a:ext uri="{FF2B5EF4-FFF2-40B4-BE49-F238E27FC236}">
                <a16:creationId xmlns:a16="http://schemas.microsoft.com/office/drawing/2014/main" id="{DDB0E826-CDC5-384B-9C11-0D1D25DF4AC8}"/>
              </a:ext>
            </a:extLst>
          </p:cNvPr>
          <p:cNvSpPr txBox="1"/>
          <p:nvPr/>
        </p:nvSpPr>
        <p:spPr>
          <a:xfrm>
            <a:off x="658331" y="1057197"/>
            <a:ext cx="6239608" cy="5689712"/>
          </a:xfrm>
          <a:prstGeom prst="rect">
            <a:avLst/>
          </a:prstGeom>
          <a:noFill/>
        </p:spPr>
        <p:txBody>
          <a:bodyPr wrap="square" rtlCol="0">
            <a:spAutoFit/>
          </a:bodyPr>
          <a:lstStyle/>
          <a:p>
            <a:r>
              <a:rPr lang="en-US" b="1" dirty="0"/>
              <a:t>Q1: Quantify the effect of streak on a team’s chance of winning? </a:t>
            </a:r>
          </a:p>
          <a:p>
            <a:pPr marL="742950" lvl="1" indent="-285750">
              <a:buFont typeface="Arial" panose="020B0604020202020204" pitchFamily="34" charset="0"/>
              <a:buChar char="•"/>
            </a:pPr>
            <a:r>
              <a:rPr lang="en-US" sz="1600" dirty="0"/>
              <a:t>For every winning game counts toward a streak than the opponent, the chance of winning increases by ~ 2%.</a:t>
            </a:r>
          </a:p>
          <a:p>
            <a:pPr marL="742950" lvl="1" indent="-285750">
              <a:buFont typeface="Arial" panose="020B0604020202020204" pitchFamily="34" charset="0"/>
              <a:buChar char="•"/>
            </a:pPr>
            <a:r>
              <a:rPr lang="en-US" sz="1600" dirty="0"/>
              <a:t>Significant (p-value &lt; 0.05), No multi-collinearity</a:t>
            </a:r>
          </a:p>
          <a:p>
            <a:endParaRPr lang="en-US" sz="1600" dirty="0"/>
          </a:p>
          <a:p>
            <a:r>
              <a:rPr lang="en-US" b="1" dirty="0"/>
              <a:t>Q2: To what degree does “back-to-back” games influence a team’s winning outcome?</a:t>
            </a:r>
          </a:p>
          <a:p>
            <a:pPr marL="742950" lvl="1" indent="-285750">
              <a:buFont typeface="Arial" panose="020B0604020202020204" pitchFamily="34" charset="0"/>
              <a:buChar char="•"/>
            </a:pPr>
            <a:r>
              <a:rPr lang="en-US" sz="1600" dirty="0"/>
              <a:t>Playing a back-to-back game decrease the chance of winning by ~ 30.7%. Similarly for the opponent due to data symmetry.</a:t>
            </a:r>
          </a:p>
          <a:p>
            <a:pPr marL="742950" lvl="1" indent="-285750">
              <a:buFont typeface="Arial" panose="020B0604020202020204" pitchFamily="34" charset="0"/>
              <a:buChar char="•"/>
            </a:pPr>
            <a:r>
              <a:rPr lang="en-US" sz="1600" dirty="0"/>
              <a:t>Significant (p-value &lt; 0.05), No multi-collinearity</a:t>
            </a:r>
          </a:p>
          <a:p>
            <a:endParaRPr lang="en-US" sz="1600" dirty="0"/>
          </a:p>
          <a:p>
            <a:r>
              <a:rPr lang="en-US" b="1" dirty="0"/>
              <a:t>Q3: What in-game statistics affects a team’s odds of winning the most? </a:t>
            </a:r>
            <a:endParaRPr lang="en-US" sz="1600" dirty="0"/>
          </a:p>
          <a:p>
            <a:pPr marL="742950" lvl="1" indent="-285750">
              <a:buFont typeface="Arial" panose="020B0604020202020204" pitchFamily="34" charset="0"/>
              <a:buChar char="•"/>
            </a:pPr>
            <a:r>
              <a:rPr lang="en-US" sz="1600" b="1" i="1" dirty="0"/>
              <a:t>Assist</a:t>
            </a:r>
            <a:r>
              <a:rPr lang="en-US" sz="1600" dirty="0"/>
              <a:t>: every assist more than opponent increases winning chance by ~ 3%</a:t>
            </a:r>
          </a:p>
          <a:p>
            <a:pPr marL="742950" lvl="1" indent="-285750">
              <a:buFont typeface="Arial" panose="020B0604020202020204" pitchFamily="34" charset="0"/>
              <a:buChar char="•"/>
            </a:pPr>
            <a:r>
              <a:rPr lang="en-US" sz="1600" b="1" i="1" dirty="0"/>
              <a:t>Turnovers</a:t>
            </a:r>
            <a:r>
              <a:rPr lang="en-US" sz="1600" dirty="0"/>
              <a:t>: Every more turnover made than opponent decreases winning chance by ~ 4%</a:t>
            </a:r>
          </a:p>
          <a:p>
            <a:pPr marL="742950" lvl="1" indent="-285750">
              <a:buFont typeface="Arial" panose="020B0604020202020204" pitchFamily="34" charset="0"/>
              <a:buChar char="•"/>
            </a:pPr>
            <a:r>
              <a:rPr lang="en-US" sz="1600" b="1" i="1" dirty="0"/>
              <a:t>Record</a:t>
            </a:r>
            <a:r>
              <a:rPr lang="en-US" sz="1600" dirty="0"/>
              <a:t>: Every won game in the record over opponent’s record increases chance of winning by ~ 3%</a:t>
            </a:r>
          </a:p>
          <a:p>
            <a:pPr marL="742950" lvl="1" indent="-285750">
              <a:buFont typeface="Arial" panose="020B0604020202020204" pitchFamily="34" charset="0"/>
              <a:buChar char="•"/>
            </a:pPr>
            <a:r>
              <a:rPr lang="en-US" sz="1600" b="1" i="1" dirty="0"/>
              <a:t>Home</a:t>
            </a:r>
            <a:r>
              <a:rPr lang="en-US" sz="1600" dirty="0"/>
              <a:t>: Playing a home court game increases chance of winning by ~ 107%</a:t>
            </a:r>
          </a:p>
        </p:txBody>
      </p:sp>
      <p:pic>
        <p:nvPicPr>
          <p:cNvPr id="21" name="Picture 20">
            <a:extLst>
              <a:ext uri="{FF2B5EF4-FFF2-40B4-BE49-F238E27FC236}">
                <a16:creationId xmlns:a16="http://schemas.microsoft.com/office/drawing/2014/main" id="{ADEC8B42-ECAE-CA4B-8C90-81A517564B75}"/>
              </a:ext>
            </a:extLst>
          </p:cNvPr>
          <p:cNvPicPr>
            <a:picLocks noChangeAspect="1"/>
          </p:cNvPicPr>
          <p:nvPr/>
        </p:nvPicPr>
        <p:blipFill>
          <a:blip r:embed="rId3"/>
          <a:stretch>
            <a:fillRect/>
          </a:stretch>
        </p:blipFill>
        <p:spPr>
          <a:xfrm>
            <a:off x="7247958" y="1006450"/>
            <a:ext cx="4516149" cy="5388119"/>
          </a:xfrm>
          <a:prstGeom prst="rect">
            <a:avLst/>
          </a:prstGeom>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AC1065C1-E040-2E4F-A600-D1A58D2DDB35}"/>
                  </a:ext>
                </a:extLst>
              </p14:cNvPr>
              <p14:cNvContentPartPr/>
              <p14:nvPr/>
            </p14:nvContentPartPr>
            <p14:xfrm>
              <a:off x="4337072" y="1972080"/>
              <a:ext cx="1404720" cy="24840"/>
            </p14:xfrm>
          </p:contentPart>
        </mc:Choice>
        <mc:Fallback xmlns="">
          <p:pic>
            <p:nvPicPr>
              <p:cNvPr id="26" name="Ink 25">
                <a:extLst>
                  <a:ext uri="{FF2B5EF4-FFF2-40B4-BE49-F238E27FC236}">
                    <a16:creationId xmlns:a16="http://schemas.microsoft.com/office/drawing/2014/main" id="{AC1065C1-E040-2E4F-A600-D1A58D2DDB35}"/>
                  </a:ext>
                </a:extLst>
              </p:cNvPr>
              <p:cNvPicPr/>
              <p:nvPr/>
            </p:nvPicPr>
            <p:blipFill>
              <a:blip r:embed="rId5"/>
              <a:stretch>
                <a:fillRect/>
              </a:stretch>
            </p:blipFill>
            <p:spPr>
              <a:xfrm>
                <a:off x="4283072" y="1864440"/>
                <a:ext cx="1512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7CCB87C3-F998-A443-9485-6A79E88EEED0}"/>
                  </a:ext>
                </a:extLst>
              </p14:cNvPr>
              <p14:cNvContentPartPr/>
              <p14:nvPr/>
            </p14:nvContentPartPr>
            <p14:xfrm>
              <a:off x="3910472" y="3241800"/>
              <a:ext cx="2832480" cy="21960"/>
            </p14:xfrm>
          </p:contentPart>
        </mc:Choice>
        <mc:Fallback xmlns="">
          <p:pic>
            <p:nvPicPr>
              <p:cNvPr id="27" name="Ink 26">
                <a:extLst>
                  <a:ext uri="{FF2B5EF4-FFF2-40B4-BE49-F238E27FC236}">
                    <a16:creationId xmlns:a16="http://schemas.microsoft.com/office/drawing/2014/main" id="{7CCB87C3-F998-A443-9485-6A79E88EEED0}"/>
                  </a:ext>
                </a:extLst>
              </p:cNvPr>
              <p:cNvPicPr/>
              <p:nvPr/>
            </p:nvPicPr>
            <p:blipFill>
              <a:blip r:embed="rId7"/>
              <a:stretch>
                <a:fillRect/>
              </a:stretch>
            </p:blipFill>
            <p:spPr>
              <a:xfrm>
                <a:off x="3856832" y="3134160"/>
                <a:ext cx="2940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0E2D8906-6924-114C-837E-705E426DE9EB}"/>
                  </a:ext>
                </a:extLst>
              </p14:cNvPr>
              <p14:cNvContentPartPr/>
              <p14:nvPr/>
            </p14:nvContentPartPr>
            <p14:xfrm>
              <a:off x="1531952" y="3538800"/>
              <a:ext cx="632160" cy="360"/>
            </p14:xfrm>
          </p:contentPart>
        </mc:Choice>
        <mc:Fallback xmlns="">
          <p:pic>
            <p:nvPicPr>
              <p:cNvPr id="28" name="Ink 27">
                <a:extLst>
                  <a:ext uri="{FF2B5EF4-FFF2-40B4-BE49-F238E27FC236}">
                    <a16:creationId xmlns:a16="http://schemas.microsoft.com/office/drawing/2014/main" id="{0E2D8906-6924-114C-837E-705E426DE9EB}"/>
                  </a:ext>
                </a:extLst>
              </p:cNvPr>
              <p:cNvPicPr/>
              <p:nvPr/>
            </p:nvPicPr>
            <p:blipFill>
              <a:blip r:embed="rId9"/>
              <a:stretch>
                <a:fillRect/>
              </a:stretch>
            </p:blipFill>
            <p:spPr>
              <a:xfrm>
                <a:off x="1478312" y="3430800"/>
                <a:ext cx="739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732EABB8-83DD-F940-A854-F962BAB22B24}"/>
                  </a:ext>
                </a:extLst>
              </p14:cNvPr>
              <p14:cNvContentPartPr/>
              <p14:nvPr/>
            </p14:nvContentPartPr>
            <p14:xfrm>
              <a:off x="4841792" y="4829040"/>
              <a:ext cx="1506600" cy="6120"/>
            </p14:xfrm>
          </p:contentPart>
        </mc:Choice>
        <mc:Fallback xmlns="">
          <p:pic>
            <p:nvPicPr>
              <p:cNvPr id="29" name="Ink 28">
                <a:extLst>
                  <a:ext uri="{FF2B5EF4-FFF2-40B4-BE49-F238E27FC236}">
                    <a16:creationId xmlns:a16="http://schemas.microsoft.com/office/drawing/2014/main" id="{732EABB8-83DD-F940-A854-F962BAB22B24}"/>
                  </a:ext>
                </a:extLst>
              </p:cNvPr>
              <p:cNvPicPr/>
              <p:nvPr/>
            </p:nvPicPr>
            <p:blipFill>
              <a:blip r:embed="rId11"/>
              <a:stretch>
                <a:fillRect/>
              </a:stretch>
            </p:blipFill>
            <p:spPr>
              <a:xfrm>
                <a:off x="4787792" y="4721400"/>
                <a:ext cx="16142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30363409-3CBD-9744-88D9-184C7B1EB345}"/>
                  </a:ext>
                </a:extLst>
              </p14:cNvPr>
              <p14:cNvContentPartPr/>
              <p14:nvPr/>
            </p14:nvContentPartPr>
            <p14:xfrm>
              <a:off x="1556432" y="5051160"/>
              <a:ext cx="1252440" cy="15480"/>
            </p14:xfrm>
          </p:contentPart>
        </mc:Choice>
        <mc:Fallback xmlns="">
          <p:pic>
            <p:nvPicPr>
              <p:cNvPr id="30" name="Ink 29">
                <a:extLst>
                  <a:ext uri="{FF2B5EF4-FFF2-40B4-BE49-F238E27FC236}">
                    <a16:creationId xmlns:a16="http://schemas.microsoft.com/office/drawing/2014/main" id="{30363409-3CBD-9744-88D9-184C7B1EB345}"/>
                  </a:ext>
                </a:extLst>
              </p:cNvPr>
              <p:cNvPicPr/>
              <p:nvPr/>
            </p:nvPicPr>
            <p:blipFill>
              <a:blip r:embed="rId13"/>
              <a:stretch>
                <a:fillRect/>
              </a:stretch>
            </p:blipFill>
            <p:spPr>
              <a:xfrm>
                <a:off x="1502432" y="4943520"/>
                <a:ext cx="13600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EB63AE82-31E5-B24F-966B-A175E888DE7B}"/>
                  </a:ext>
                </a:extLst>
              </p14:cNvPr>
              <p14:cNvContentPartPr/>
              <p14:nvPr/>
            </p14:nvContentPartPr>
            <p14:xfrm>
              <a:off x="6019712" y="5336280"/>
              <a:ext cx="747720" cy="3600"/>
            </p14:xfrm>
          </p:contentPart>
        </mc:Choice>
        <mc:Fallback xmlns="">
          <p:pic>
            <p:nvPicPr>
              <p:cNvPr id="31" name="Ink 30">
                <a:extLst>
                  <a:ext uri="{FF2B5EF4-FFF2-40B4-BE49-F238E27FC236}">
                    <a16:creationId xmlns:a16="http://schemas.microsoft.com/office/drawing/2014/main" id="{EB63AE82-31E5-B24F-966B-A175E888DE7B}"/>
                  </a:ext>
                </a:extLst>
              </p:cNvPr>
              <p:cNvPicPr/>
              <p:nvPr/>
            </p:nvPicPr>
            <p:blipFill>
              <a:blip r:embed="rId15"/>
              <a:stretch>
                <a:fillRect/>
              </a:stretch>
            </p:blipFill>
            <p:spPr>
              <a:xfrm>
                <a:off x="5966072" y="5228280"/>
                <a:ext cx="855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372EFB19-9198-9040-8B5B-43D9365BC71B}"/>
                  </a:ext>
                </a:extLst>
              </p14:cNvPr>
              <p14:cNvContentPartPr/>
              <p14:nvPr/>
            </p14:nvContentPartPr>
            <p14:xfrm>
              <a:off x="1489112" y="5563440"/>
              <a:ext cx="2050560" cy="40680"/>
            </p14:xfrm>
          </p:contentPart>
        </mc:Choice>
        <mc:Fallback xmlns="">
          <p:pic>
            <p:nvPicPr>
              <p:cNvPr id="32" name="Ink 31">
                <a:extLst>
                  <a:ext uri="{FF2B5EF4-FFF2-40B4-BE49-F238E27FC236}">
                    <a16:creationId xmlns:a16="http://schemas.microsoft.com/office/drawing/2014/main" id="{372EFB19-9198-9040-8B5B-43D9365BC71B}"/>
                  </a:ext>
                </a:extLst>
              </p:cNvPr>
              <p:cNvPicPr/>
              <p:nvPr/>
            </p:nvPicPr>
            <p:blipFill>
              <a:blip r:embed="rId17"/>
              <a:stretch>
                <a:fillRect/>
              </a:stretch>
            </p:blipFill>
            <p:spPr>
              <a:xfrm>
                <a:off x="1435112" y="5455800"/>
                <a:ext cx="2158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115E9538-CB34-E94B-B25E-346BB8683C2C}"/>
                  </a:ext>
                </a:extLst>
              </p14:cNvPr>
              <p14:cNvContentPartPr/>
              <p14:nvPr/>
            </p14:nvContentPartPr>
            <p14:xfrm>
              <a:off x="1515032" y="6007680"/>
              <a:ext cx="3023640" cy="23400"/>
            </p14:xfrm>
          </p:contentPart>
        </mc:Choice>
        <mc:Fallback xmlns="">
          <p:pic>
            <p:nvPicPr>
              <p:cNvPr id="33" name="Ink 32">
                <a:extLst>
                  <a:ext uri="{FF2B5EF4-FFF2-40B4-BE49-F238E27FC236}">
                    <a16:creationId xmlns:a16="http://schemas.microsoft.com/office/drawing/2014/main" id="{115E9538-CB34-E94B-B25E-346BB8683C2C}"/>
                  </a:ext>
                </a:extLst>
              </p:cNvPr>
              <p:cNvPicPr/>
              <p:nvPr/>
            </p:nvPicPr>
            <p:blipFill>
              <a:blip r:embed="rId19"/>
              <a:stretch>
                <a:fillRect/>
              </a:stretch>
            </p:blipFill>
            <p:spPr>
              <a:xfrm>
                <a:off x="1461032" y="5899680"/>
                <a:ext cx="3131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EBD9B720-229B-2244-91F6-6680DECCBED4}"/>
                  </a:ext>
                </a:extLst>
              </p14:cNvPr>
              <p14:cNvContentPartPr/>
              <p14:nvPr/>
            </p14:nvContentPartPr>
            <p14:xfrm>
              <a:off x="4423112" y="6293520"/>
              <a:ext cx="2231640" cy="46800"/>
            </p14:xfrm>
          </p:contentPart>
        </mc:Choice>
        <mc:Fallback xmlns="">
          <p:pic>
            <p:nvPicPr>
              <p:cNvPr id="34" name="Ink 33">
                <a:extLst>
                  <a:ext uri="{FF2B5EF4-FFF2-40B4-BE49-F238E27FC236}">
                    <a16:creationId xmlns:a16="http://schemas.microsoft.com/office/drawing/2014/main" id="{EBD9B720-229B-2244-91F6-6680DECCBED4}"/>
                  </a:ext>
                </a:extLst>
              </p:cNvPr>
              <p:cNvPicPr/>
              <p:nvPr/>
            </p:nvPicPr>
            <p:blipFill>
              <a:blip r:embed="rId21"/>
              <a:stretch>
                <a:fillRect/>
              </a:stretch>
            </p:blipFill>
            <p:spPr>
              <a:xfrm>
                <a:off x="4369112" y="6185880"/>
                <a:ext cx="23392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9F12AB54-11CC-3048-96A3-D19278539B1A}"/>
                  </a:ext>
                </a:extLst>
              </p14:cNvPr>
              <p14:cNvContentPartPr/>
              <p14:nvPr/>
            </p14:nvContentPartPr>
            <p14:xfrm>
              <a:off x="1503512" y="6518880"/>
              <a:ext cx="888480" cy="30600"/>
            </p14:xfrm>
          </p:contentPart>
        </mc:Choice>
        <mc:Fallback xmlns="">
          <p:pic>
            <p:nvPicPr>
              <p:cNvPr id="35" name="Ink 34">
                <a:extLst>
                  <a:ext uri="{FF2B5EF4-FFF2-40B4-BE49-F238E27FC236}">
                    <a16:creationId xmlns:a16="http://schemas.microsoft.com/office/drawing/2014/main" id="{9F12AB54-11CC-3048-96A3-D19278539B1A}"/>
                  </a:ext>
                </a:extLst>
              </p:cNvPr>
              <p:cNvPicPr/>
              <p:nvPr/>
            </p:nvPicPr>
            <p:blipFill>
              <a:blip r:embed="rId23"/>
              <a:stretch>
                <a:fillRect/>
              </a:stretch>
            </p:blipFill>
            <p:spPr>
              <a:xfrm>
                <a:off x="1449872" y="6411240"/>
                <a:ext cx="996120" cy="246240"/>
              </a:xfrm>
              <a:prstGeom prst="rect">
                <a:avLst/>
              </a:prstGeom>
            </p:spPr>
          </p:pic>
        </mc:Fallback>
      </mc:AlternateContent>
    </p:spTree>
    <p:extLst>
      <p:ext uri="{BB962C8B-B14F-4D97-AF65-F5344CB8AC3E}">
        <p14:creationId xmlns:p14="http://schemas.microsoft.com/office/powerpoint/2010/main" val="2652691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8FE750-46C5-EB40-9C3E-78D09BA5222E}"/>
              </a:ext>
            </a:extLst>
          </p:cNvPr>
          <p:cNvSpPr>
            <a:spLocks noGrp="1"/>
          </p:cNvSpPr>
          <p:nvPr>
            <p:ph type="title"/>
          </p:nvPr>
        </p:nvSpPr>
        <p:spPr>
          <a:xfrm>
            <a:off x="934872" y="982272"/>
            <a:ext cx="3388419" cy="4560970"/>
          </a:xfrm>
        </p:spPr>
        <p:txBody>
          <a:bodyPr>
            <a:normAutofit/>
          </a:bodyPr>
          <a:lstStyle/>
          <a:p>
            <a:pPr algn="ctr"/>
            <a:r>
              <a:rPr lang="en-US" sz="4000" dirty="0">
                <a:solidFill>
                  <a:srgbClr val="FFFFFF"/>
                </a:solidFill>
              </a:rPr>
              <a:t>Conclusion </a:t>
            </a:r>
            <a:br>
              <a:rPr lang="en-US" sz="4000" dirty="0">
                <a:solidFill>
                  <a:srgbClr val="FFFFFF"/>
                </a:solidFill>
              </a:rPr>
            </a:br>
            <a:r>
              <a:rPr lang="en-US" sz="4000" dirty="0">
                <a:solidFill>
                  <a:srgbClr val="FFFFFF"/>
                </a:solidFill>
              </a:rPr>
              <a:t>&amp; </a:t>
            </a:r>
            <a:br>
              <a:rPr lang="en-US" sz="4000" dirty="0">
                <a:solidFill>
                  <a:srgbClr val="FFFFFF"/>
                </a:solidFill>
              </a:rPr>
            </a:br>
            <a:r>
              <a:rPr lang="en-US" sz="4000" dirty="0">
                <a:solidFill>
                  <a:srgbClr val="FFFFFF"/>
                </a:solidFill>
              </a:rPr>
              <a:t>Limitations</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F88E9F6B-94A7-0744-9D38-BEF315604863}"/>
              </a:ext>
            </a:extLst>
          </p:cNvPr>
          <p:cNvSpPr>
            <a:spLocks noGrp="1"/>
          </p:cNvSpPr>
          <p:nvPr>
            <p:ph idx="1"/>
          </p:nvPr>
        </p:nvSpPr>
        <p:spPr>
          <a:xfrm>
            <a:off x="5255164" y="1617784"/>
            <a:ext cx="5948831" cy="4058393"/>
          </a:xfrm>
        </p:spPr>
        <p:txBody>
          <a:bodyPr anchor="ctr">
            <a:normAutofit/>
          </a:bodyPr>
          <a:lstStyle/>
          <a:p>
            <a:pPr marL="0" indent="0">
              <a:buNone/>
            </a:pPr>
            <a:r>
              <a:rPr lang="en-US" sz="2400" dirty="0">
                <a:solidFill>
                  <a:srgbClr val="FEFFFF"/>
                </a:solidFill>
              </a:rPr>
              <a:t>Conclusion:</a:t>
            </a:r>
          </a:p>
          <a:p>
            <a:pPr lvl="1"/>
            <a:r>
              <a:rPr lang="en-US" sz="2000" dirty="0">
                <a:solidFill>
                  <a:srgbClr val="FEFFFF"/>
                </a:solidFill>
              </a:rPr>
              <a:t>Teams playing “back-to-back” games significantly lowers their chance of winning.</a:t>
            </a:r>
          </a:p>
          <a:p>
            <a:pPr lvl="1"/>
            <a:r>
              <a:rPr lang="en-US" sz="2000" dirty="0">
                <a:solidFill>
                  <a:srgbClr val="FEFFFF"/>
                </a:solidFill>
              </a:rPr>
              <a:t>Streak is not that of a big win condition.</a:t>
            </a:r>
          </a:p>
          <a:p>
            <a:pPr lvl="1"/>
            <a:r>
              <a:rPr lang="en-US" sz="2000" dirty="0">
                <a:solidFill>
                  <a:srgbClr val="FEFFFF"/>
                </a:solidFill>
              </a:rPr>
              <a:t>Home court advantage is a huge factor. Assist, turnovers, and record should be considered as well.</a:t>
            </a:r>
          </a:p>
          <a:p>
            <a:pPr marL="457200" lvl="1" indent="0">
              <a:buNone/>
            </a:pPr>
            <a:endParaRPr lang="en-US" sz="800" dirty="0">
              <a:solidFill>
                <a:srgbClr val="FEFFFF"/>
              </a:solidFill>
            </a:endParaRPr>
          </a:p>
          <a:p>
            <a:pPr marL="0" indent="0">
              <a:buNone/>
            </a:pPr>
            <a:r>
              <a:rPr lang="en-US" sz="2400" dirty="0">
                <a:solidFill>
                  <a:srgbClr val="FEFFFF"/>
                </a:solidFill>
              </a:rPr>
              <a:t>Limitations:</a:t>
            </a:r>
          </a:p>
          <a:p>
            <a:pPr lvl="1"/>
            <a:r>
              <a:rPr lang="en-US" sz="2000" dirty="0">
                <a:solidFill>
                  <a:srgbClr val="FEFFFF"/>
                </a:solidFill>
              </a:rPr>
              <a:t>Normalize predictors</a:t>
            </a:r>
          </a:p>
          <a:p>
            <a:pPr lvl="1"/>
            <a:r>
              <a:rPr lang="en-US" sz="2000" dirty="0">
                <a:solidFill>
                  <a:srgbClr val="FEFFFF"/>
                </a:solidFill>
              </a:rPr>
              <a:t>Symmetry in the dataset</a:t>
            </a:r>
          </a:p>
          <a:p>
            <a:pPr lvl="1"/>
            <a:r>
              <a:rPr lang="en-US" sz="2000" dirty="0">
                <a:solidFill>
                  <a:srgbClr val="FEFFFF"/>
                </a:solidFill>
              </a:rPr>
              <a:t>Does not consider the return of the bet</a:t>
            </a:r>
          </a:p>
        </p:txBody>
      </p:sp>
    </p:spTree>
    <p:extLst>
      <p:ext uri="{BB962C8B-B14F-4D97-AF65-F5344CB8AC3E}">
        <p14:creationId xmlns:p14="http://schemas.microsoft.com/office/powerpoint/2010/main" val="1382302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616838-FEA4-6D43-8EDF-7676D3D3B086}"/>
              </a:ext>
            </a:extLst>
          </p:cNvPr>
          <p:cNvSpPr/>
          <p:nvPr/>
        </p:nvSpPr>
        <p:spPr>
          <a:xfrm>
            <a:off x="4448176" y="2967335"/>
            <a:ext cx="329564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186244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103FE-D566-D241-9CE5-5739C578E22E}"/>
              </a:ext>
            </a:extLst>
          </p:cNvPr>
          <p:cNvSpPr>
            <a:spLocks noGrp="1"/>
          </p:cNvSpPr>
          <p:nvPr>
            <p:ph type="title"/>
          </p:nvPr>
        </p:nvSpPr>
        <p:spPr>
          <a:xfrm>
            <a:off x="838200" y="585216"/>
            <a:ext cx="10515600" cy="1325563"/>
          </a:xfrm>
        </p:spPr>
        <p:txBody>
          <a:bodyPr>
            <a:normAutofit/>
          </a:bodyPr>
          <a:lstStyle/>
          <a:p>
            <a:r>
              <a:rPr lang="en-US" dirty="0">
                <a:solidFill>
                  <a:srgbClr val="FFFFFF"/>
                </a:solidFill>
              </a:rPr>
              <a:t>Introduction</a:t>
            </a:r>
          </a:p>
        </p:txBody>
      </p:sp>
      <p:pic>
        <p:nvPicPr>
          <p:cNvPr id="4" name="Picture 3">
            <a:extLst>
              <a:ext uri="{FF2B5EF4-FFF2-40B4-BE49-F238E27FC236}">
                <a16:creationId xmlns:a16="http://schemas.microsoft.com/office/drawing/2014/main" id="{67A7F943-121B-8341-9A6F-669C92148410}"/>
              </a:ext>
            </a:extLst>
          </p:cNvPr>
          <p:cNvPicPr>
            <a:picLocks noChangeAspect="1"/>
          </p:cNvPicPr>
          <p:nvPr/>
        </p:nvPicPr>
        <p:blipFill rotWithShape="1">
          <a:blip r:embed="rId3"/>
          <a:srcRect r="329" b="1"/>
          <a:stretch/>
        </p:blipFill>
        <p:spPr>
          <a:xfrm>
            <a:off x="548639" y="2516777"/>
            <a:ext cx="6236208" cy="3488369"/>
          </a:xfrm>
          <a:prstGeom prst="rect">
            <a:avLst/>
          </a:prstGeom>
        </p:spPr>
      </p:pic>
      <p:sp>
        <p:nvSpPr>
          <p:cNvPr id="6" name="TextBox 5">
            <a:extLst>
              <a:ext uri="{FF2B5EF4-FFF2-40B4-BE49-F238E27FC236}">
                <a16:creationId xmlns:a16="http://schemas.microsoft.com/office/drawing/2014/main" id="{2E2603BE-914D-4241-BB2F-11376AFDF9DE}"/>
              </a:ext>
            </a:extLst>
          </p:cNvPr>
          <p:cNvSpPr txBox="1"/>
          <p:nvPr/>
        </p:nvSpPr>
        <p:spPr>
          <a:xfrm>
            <a:off x="7081024" y="2516777"/>
            <a:ext cx="4562337" cy="3831818"/>
          </a:xfrm>
          <a:prstGeom prst="rect">
            <a:avLst/>
          </a:prstGeom>
          <a:noFill/>
        </p:spPr>
        <p:txBody>
          <a:bodyPr wrap="square" rtlCol="0">
            <a:spAutoFit/>
          </a:bodyPr>
          <a:lstStyle/>
          <a:p>
            <a:pPr marL="342900" indent="-342900">
              <a:buFontTx/>
              <a:buChar char="-"/>
            </a:pPr>
            <a:r>
              <a:rPr lang="en-US" sz="2400" dirty="0"/>
              <a:t>2019: NBA legalized sports betting</a:t>
            </a:r>
          </a:p>
          <a:p>
            <a:endParaRPr lang="en-US" sz="900" dirty="0"/>
          </a:p>
          <a:p>
            <a:pPr marL="342900" indent="-342900">
              <a:buFontTx/>
              <a:buChar char="-"/>
            </a:pPr>
            <a:r>
              <a:rPr lang="en-US" sz="2400" dirty="0"/>
              <a:t>$238 billion market in United States for legal betting market</a:t>
            </a:r>
          </a:p>
          <a:p>
            <a:endParaRPr lang="en-US" sz="900" dirty="0"/>
          </a:p>
          <a:p>
            <a:pPr marL="342900" indent="-342900">
              <a:buFontTx/>
              <a:buChar char="-"/>
            </a:pPr>
            <a:r>
              <a:rPr lang="en-US" sz="2400" dirty="0"/>
              <a:t>Expanding market with tremendous growth</a:t>
            </a:r>
          </a:p>
          <a:p>
            <a:pPr marL="342900" indent="-342900">
              <a:buFontTx/>
              <a:buChar char="-"/>
            </a:pPr>
            <a:endParaRPr lang="en-US" sz="900" dirty="0"/>
          </a:p>
          <a:p>
            <a:pPr marL="342900" indent="-342900">
              <a:buFontTx/>
              <a:buChar char="-"/>
            </a:pPr>
            <a:r>
              <a:rPr lang="en-US" sz="2400" dirty="0"/>
              <a:t>APIs available for automated betting bot</a:t>
            </a:r>
          </a:p>
          <a:p>
            <a:pPr marL="342900" indent="-342900">
              <a:buFontTx/>
              <a:buChar char="-"/>
            </a:pPr>
            <a:endParaRPr lang="en-US" sz="2400"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90F00A03-58B7-FA44-BC2F-C61EAF4DC0E8}"/>
                  </a:ext>
                </a:extLst>
              </p14:cNvPr>
              <p14:cNvContentPartPr/>
              <p14:nvPr/>
            </p14:nvContentPartPr>
            <p14:xfrm>
              <a:off x="7575992" y="2746440"/>
              <a:ext cx="558720" cy="11520"/>
            </p14:xfrm>
          </p:contentPart>
        </mc:Choice>
        <mc:Fallback xmlns="">
          <p:pic>
            <p:nvPicPr>
              <p:cNvPr id="10" name="Ink 9">
                <a:extLst>
                  <a:ext uri="{FF2B5EF4-FFF2-40B4-BE49-F238E27FC236}">
                    <a16:creationId xmlns:a16="http://schemas.microsoft.com/office/drawing/2014/main" id="{90F00A03-58B7-FA44-BC2F-C61EAF4DC0E8}"/>
                  </a:ext>
                </a:extLst>
              </p:cNvPr>
              <p:cNvPicPr/>
              <p:nvPr/>
            </p:nvPicPr>
            <p:blipFill>
              <a:blip r:embed="rId5"/>
              <a:stretch>
                <a:fillRect/>
              </a:stretch>
            </p:blipFill>
            <p:spPr>
              <a:xfrm>
                <a:off x="7521992" y="2638440"/>
                <a:ext cx="6663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CF88C1D5-2070-9944-8CC9-986E90C8B9CE}"/>
                  </a:ext>
                </a:extLst>
              </p14:cNvPr>
              <p14:cNvContentPartPr/>
              <p14:nvPr/>
            </p14:nvContentPartPr>
            <p14:xfrm>
              <a:off x="7526312" y="3590640"/>
              <a:ext cx="2386800" cy="23760"/>
            </p14:xfrm>
          </p:contentPart>
        </mc:Choice>
        <mc:Fallback xmlns="">
          <p:pic>
            <p:nvPicPr>
              <p:cNvPr id="15" name="Ink 14">
                <a:extLst>
                  <a:ext uri="{FF2B5EF4-FFF2-40B4-BE49-F238E27FC236}">
                    <a16:creationId xmlns:a16="http://schemas.microsoft.com/office/drawing/2014/main" id="{CF88C1D5-2070-9944-8CC9-986E90C8B9CE}"/>
                  </a:ext>
                </a:extLst>
              </p:cNvPr>
              <p:cNvPicPr/>
              <p:nvPr/>
            </p:nvPicPr>
            <p:blipFill>
              <a:blip r:embed="rId7"/>
              <a:stretch>
                <a:fillRect/>
              </a:stretch>
            </p:blipFill>
            <p:spPr>
              <a:xfrm>
                <a:off x="7472312" y="3483000"/>
                <a:ext cx="24944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5705FC75-C480-5544-9D5F-E204AAB215F3}"/>
                  </a:ext>
                </a:extLst>
              </p14:cNvPr>
              <p14:cNvContentPartPr/>
              <p14:nvPr/>
            </p14:nvContentPartPr>
            <p14:xfrm>
              <a:off x="9753992" y="5348520"/>
              <a:ext cx="1299600" cy="36360"/>
            </p14:xfrm>
          </p:contentPart>
        </mc:Choice>
        <mc:Fallback xmlns="">
          <p:pic>
            <p:nvPicPr>
              <p:cNvPr id="16" name="Ink 15">
                <a:extLst>
                  <a:ext uri="{FF2B5EF4-FFF2-40B4-BE49-F238E27FC236}">
                    <a16:creationId xmlns:a16="http://schemas.microsoft.com/office/drawing/2014/main" id="{5705FC75-C480-5544-9D5F-E204AAB215F3}"/>
                  </a:ext>
                </a:extLst>
              </p:cNvPr>
              <p:cNvPicPr/>
              <p:nvPr/>
            </p:nvPicPr>
            <p:blipFill>
              <a:blip r:embed="rId9"/>
              <a:stretch>
                <a:fillRect/>
              </a:stretch>
            </p:blipFill>
            <p:spPr>
              <a:xfrm>
                <a:off x="9700352" y="5240880"/>
                <a:ext cx="14072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6E6A2A6F-2C3E-7243-9D11-6BE3A6D23E7A}"/>
                  </a:ext>
                </a:extLst>
              </p14:cNvPr>
              <p14:cNvContentPartPr/>
              <p14:nvPr/>
            </p14:nvContentPartPr>
            <p14:xfrm>
              <a:off x="7553672" y="5668200"/>
              <a:ext cx="1379520" cy="98640"/>
            </p14:xfrm>
          </p:contentPart>
        </mc:Choice>
        <mc:Fallback xmlns="">
          <p:pic>
            <p:nvPicPr>
              <p:cNvPr id="17" name="Ink 16">
                <a:extLst>
                  <a:ext uri="{FF2B5EF4-FFF2-40B4-BE49-F238E27FC236}">
                    <a16:creationId xmlns:a16="http://schemas.microsoft.com/office/drawing/2014/main" id="{6E6A2A6F-2C3E-7243-9D11-6BE3A6D23E7A}"/>
                  </a:ext>
                </a:extLst>
              </p:cNvPr>
              <p:cNvPicPr/>
              <p:nvPr/>
            </p:nvPicPr>
            <p:blipFill>
              <a:blip r:embed="rId11"/>
              <a:stretch>
                <a:fillRect/>
              </a:stretch>
            </p:blipFill>
            <p:spPr>
              <a:xfrm>
                <a:off x="7499672" y="5560560"/>
                <a:ext cx="14871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17310B43-176D-5643-BF87-A6EB77074679}"/>
                  </a:ext>
                </a:extLst>
              </p14:cNvPr>
              <p14:cNvContentPartPr/>
              <p14:nvPr/>
            </p14:nvContentPartPr>
            <p14:xfrm>
              <a:off x="7556192" y="4427640"/>
              <a:ext cx="1225080" cy="83520"/>
            </p14:xfrm>
          </p:contentPart>
        </mc:Choice>
        <mc:Fallback xmlns="">
          <p:pic>
            <p:nvPicPr>
              <p:cNvPr id="18" name="Ink 17">
                <a:extLst>
                  <a:ext uri="{FF2B5EF4-FFF2-40B4-BE49-F238E27FC236}">
                    <a16:creationId xmlns:a16="http://schemas.microsoft.com/office/drawing/2014/main" id="{17310B43-176D-5643-BF87-A6EB77074679}"/>
                  </a:ext>
                </a:extLst>
              </p:cNvPr>
              <p:cNvPicPr/>
              <p:nvPr/>
            </p:nvPicPr>
            <p:blipFill>
              <a:blip r:embed="rId13"/>
              <a:stretch>
                <a:fillRect/>
              </a:stretch>
            </p:blipFill>
            <p:spPr>
              <a:xfrm>
                <a:off x="7502552" y="4319640"/>
                <a:ext cx="1332720" cy="299160"/>
              </a:xfrm>
              <a:prstGeom prst="rect">
                <a:avLst/>
              </a:prstGeom>
            </p:spPr>
          </p:pic>
        </mc:Fallback>
      </mc:AlternateContent>
      <p:sp>
        <p:nvSpPr>
          <p:cNvPr id="19" name="TextBox 18">
            <a:extLst>
              <a:ext uri="{FF2B5EF4-FFF2-40B4-BE49-F238E27FC236}">
                <a16:creationId xmlns:a16="http://schemas.microsoft.com/office/drawing/2014/main" id="{1EB08C9C-DFB5-FE41-A5BE-EE888F078B78}"/>
              </a:ext>
            </a:extLst>
          </p:cNvPr>
          <p:cNvSpPr txBox="1"/>
          <p:nvPr/>
        </p:nvSpPr>
        <p:spPr>
          <a:xfrm>
            <a:off x="596614" y="6088118"/>
            <a:ext cx="6188233" cy="369332"/>
          </a:xfrm>
          <a:prstGeom prst="rect">
            <a:avLst/>
          </a:prstGeom>
          <a:noFill/>
        </p:spPr>
        <p:txBody>
          <a:bodyPr wrap="none" rtlCol="0">
            <a:spAutoFit/>
          </a:bodyPr>
          <a:lstStyle/>
          <a:p>
            <a:r>
              <a:rPr lang="en-US" dirty="0"/>
              <a:t>NBA commissioner announcing the legalization of sports betting</a:t>
            </a:r>
          </a:p>
        </p:txBody>
      </p:sp>
    </p:spTree>
    <p:extLst>
      <p:ext uri="{BB962C8B-B14F-4D97-AF65-F5344CB8AC3E}">
        <p14:creationId xmlns:p14="http://schemas.microsoft.com/office/powerpoint/2010/main" val="1239664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DF4427-FA6A-7448-B77A-F14953061C87}"/>
              </a:ext>
            </a:extLst>
          </p:cNvPr>
          <p:cNvSpPr>
            <a:spLocks noGrp="1"/>
          </p:cNvSpPr>
          <p:nvPr>
            <p:ph type="title"/>
          </p:nvPr>
        </p:nvSpPr>
        <p:spPr>
          <a:xfrm>
            <a:off x="2451862" y="683065"/>
            <a:ext cx="6227064" cy="1234440"/>
          </a:xfrm>
        </p:spPr>
        <p:txBody>
          <a:bodyPr anchor="t">
            <a:normAutofit/>
          </a:bodyPr>
          <a:lstStyle/>
          <a:p>
            <a:r>
              <a:rPr lang="en-US" sz="4000" b="1" dirty="0">
                <a:solidFill>
                  <a:schemeClr val="accent1"/>
                </a:solidFill>
              </a:rPr>
              <a:t>Scope</a:t>
            </a:r>
          </a:p>
        </p:txBody>
      </p:sp>
      <p:sp>
        <p:nvSpPr>
          <p:cNvPr id="35" name="Isosceles Triangle 3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1232727-41CD-234A-B537-B3FCCDBC0331}"/>
              </a:ext>
            </a:extLst>
          </p:cNvPr>
          <p:cNvSpPr>
            <a:spLocks noGrp="1"/>
          </p:cNvSpPr>
          <p:nvPr>
            <p:ph idx="1"/>
          </p:nvPr>
        </p:nvSpPr>
        <p:spPr>
          <a:xfrm>
            <a:off x="2451862" y="1714246"/>
            <a:ext cx="6227064" cy="3803904"/>
          </a:xfrm>
        </p:spPr>
        <p:txBody>
          <a:bodyPr>
            <a:normAutofit/>
          </a:bodyPr>
          <a:lstStyle/>
          <a:p>
            <a:r>
              <a:rPr lang="en-US" dirty="0"/>
              <a:t>Inference based vs Predictive based</a:t>
            </a:r>
          </a:p>
          <a:p>
            <a:r>
              <a:rPr lang="en-US" dirty="0"/>
              <a:t>Pregame Betting vs In-game Betting</a:t>
            </a:r>
          </a:p>
          <a:p>
            <a:r>
              <a:rPr lang="en-US" dirty="0"/>
              <a:t>Types of Betting:</a:t>
            </a:r>
          </a:p>
          <a:p>
            <a:pPr lvl="1"/>
            <a:r>
              <a:rPr lang="en-US" dirty="0"/>
              <a:t>Spread</a:t>
            </a:r>
          </a:p>
          <a:p>
            <a:pPr lvl="1"/>
            <a:r>
              <a:rPr lang="en-US" dirty="0"/>
              <a:t>Money line</a:t>
            </a:r>
          </a:p>
          <a:p>
            <a:pPr lvl="1"/>
            <a:r>
              <a:rPr lang="en-US" dirty="0"/>
              <a:t>Totals: Over/Under</a:t>
            </a:r>
          </a:p>
          <a:p>
            <a:endParaRPr lang="en-US" sz="22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AA50550-5FF2-E248-909F-5131BD233CCD}"/>
                  </a:ext>
                </a:extLst>
              </p14:cNvPr>
              <p14:cNvContentPartPr/>
              <p14:nvPr/>
            </p14:nvContentPartPr>
            <p14:xfrm>
              <a:off x="2788851" y="1908936"/>
              <a:ext cx="2227680" cy="59760"/>
            </p14:xfrm>
          </p:contentPart>
        </mc:Choice>
        <mc:Fallback xmlns="">
          <p:pic>
            <p:nvPicPr>
              <p:cNvPr id="6" name="Ink 5">
                <a:extLst>
                  <a:ext uri="{FF2B5EF4-FFF2-40B4-BE49-F238E27FC236}">
                    <a16:creationId xmlns:a16="http://schemas.microsoft.com/office/drawing/2014/main" id="{9AA50550-5FF2-E248-909F-5131BD233CCD}"/>
                  </a:ext>
                </a:extLst>
              </p:cNvPr>
              <p:cNvPicPr/>
              <p:nvPr/>
            </p:nvPicPr>
            <p:blipFill>
              <a:blip r:embed="rId4"/>
              <a:stretch>
                <a:fillRect/>
              </a:stretch>
            </p:blipFill>
            <p:spPr>
              <a:xfrm>
                <a:off x="2735211" y="1800936"/>
                <a:ext cx="23353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97D9C9B-BB74-5942-898D-7BA57C7BCA00}"/>
                  </a:ext>
                </a:extLst>
              </p14:cNvPr>
              <p14:cNvContentPartPr/>
              <p14:nvPr/>
            </p14:nvContentPartPr>
            <p14:xfrm>
              <a:off x="2812605" y="2411780"/>
              <a:ext cx="2334600" cy="137160"/>
            </p14:xfrm>
          </p:contentPart>
        </mc:Choice>
        <mc:Fallback xmlns="">
          <p:pic>
            <p:nvPicPr>
              <p:cNvPr id="7" name="Ink 6">
                <a:extLst>
                  <a:ext uri="{FF2B5EF4-FFF2-40B4-BE49-F238E27FC236}">
                    <a16:creationId xmlns:a16="http://schemas.microsoft.com/office/drawing/2014/main" id="{597D9C9B-BB74-5942-898D-7BA57C7BCA00}"/>
                  </a:ext>
                </a:extLst>
              </p:cNvPr>
              <p:cNvPicPr/>
              <p:nvPr/>
            </p:nvPicPr>
            <p:blipFill>
              <a:blip r:embed="rId6"/>
              <a:stretch>
                <a:fillRect/>
              </a:stretch>
            </p:blipFill>
            <p:spPr>
              <a:xfrm>
                <a:off x="2758605" y="2303780"/>
                <a:ext cx="24422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2D452998-5A09-9C40-B960-2ECE4BAAC67D}"/>
                  </a:ext>
                </a:extLst>
              </p14:cNvPr>
              <p14:cNvContentPartPr/>
              <p14:nvPr/>
            </p14:nvContentPartPr>
            <p14:xfrm>
              <a:off x="3257306" y="3715343"/>
              <a:ext cx="1407600" cy="56160"/>
            </p14:xfrm>
          </p:contentPart>
        </mc:Choice>
        <mc:Fallback xmlns="">
          <p:pic>
            <p:nvPicPr>
              <p:cNvPr id="32" name="Ink 31">
                <a:extLst>
                  <a:ext uri="{FF2B5EF4-FFF2-40B4-BE49-F238E27FC236}">
                    <a16:creationId xmlns:a16="http://schemas.microsoft.com/office/drawing/2014/main" id="{2D452998-5A09-9C40-B960-2ECE4BAAC67D}"/>
                  </a:ext>
                </a:extLst>
              </p:cNvPr>
              <p:cNvPicPr/>
              <p:nvPr/>
            </p:nvPicPr>
            <p:blipFill>
              <a:blip r:embed="rId8"/>
              <a:stretch>
                <a:fillRect/>
              </a:stretch>
            </p:blipFill>
            <p:spPr>
              <a:xfrm>
                <a:off x="3203306" y="3607703"/>
                <a:ext cx="1515240" cy="271800"/>
              </a:xfrm>
              <a:prstGeom prst="rect">
                <a:avLst/>
              </a:prstGeom>
            </p:spPr>
          </p:pic>
        </mc:Fallback>
      </mc:AlternateContent>
      <p:pic>
        <p:nvPicPr>
          <p:cNvPr id="2050" name="Picture 2" descr="NBA Betting Guide for Beginners: NBA Betting Strategy &amp; Tips 2019">
            <a:extLst>
              <a:ext uri="{FF2B5EF4-FFF2-40B4-BE49-F238E27FC236}">
                <a16:creationId xmlns:a16="http://schemas.microsoft.com/office/drawing/2014/main" id="{C958BB55-8C7F-9041-8FC1-E545F0DA2B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2901" y="2922157"/>
            <a:ext cx="5743961" cy="214714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551A5EB-6C1F-2545-BB28-6D5C3EEA52E3}"/>
              </a:ext>
            </a:extLst>
          </p:cNvPr>
          <p:cNvSpPr txBox="1"/>
          <p:nvPr/>
        </p:nvSpPr>
        <p:spPr>
          <a:xfrm>
            <a:off x="6546465" y="5127387"/>
            <a:ext cx="4826706" cy="369332"/>
          </a:xfrm>
          <a:prstGeom prst="rect">
            <a:avLst/>
          </a:prstGeom>
          <a:noFill/>
        </p:spPr>
        <p:txBody>
          <a:bodyPr wrap="none" rtlCol="0">
            <a:spAutoFit/>
          </a:bodyPr>
          <a:lstStyle/>
          <a:p>
            <a:r>
              <a:rPr lang="en-US" dirty="0"/>
              <a:t>Spread, Money line, and Total betting mechanism</a:t>
            </a:r>
          </a:p>
        </p:txBody>
      </p:sp>
    </p:spTree>
    <p:extLst>
      <p:ext uri="{BB962C8B-B14F-4D97-AF65-F5344CB8AC3E}">
        <p14:creationId xmlns:p14="http://schemas.microsoft.com/office/powerpoint/2010/main" val="4012023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ADF2AA3E-C714-4E8D-9F46-9E6FFF7FB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38328"/>
            <a:ext cx="11438793" cy="1577725"/>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AD3407-16A5-B946-B0C6-0297182F69A6}"/>
              </a:ext>
            </a:extLst>
          </p:cNvPr>
          <p:cNvSpPr>
            <a:spLocks noGrp="1"/>
          </p:cNvSpPr>
          <p:nvPr>
            <p:ph type="title"/>
          </p:nvPr>
        </p:nvSpPr>
        <p:spPr>
          <a:xfrm>
            <a:off x="393308" y="338328"/>
            <a:ext cx="11438792" cy="1577725"/>
          </a:xfrm>
          <a:solidFill>
            <a:schemeClr val="accent1"/>
          </a:solidFill>
          <a:ln>
            <a:noFill/>
          </a:ln>
        </p:spPr>
        <p:txBody>
          <a:bodyPr>
            <a:normAutofit/>
          </a:bodyPr>
          <a:lstStyle/>
          <a:p>
            <a:r>
              <a:rPr lang="en-US" dirty="0">
                <a:solidFill>
                  <a:schemeClr val="bg1"/>
                </a:solidFill>
              </a:rPr>
              <a:t>   Data</a:t>
            </a:r>
          </a:p>
        </p:txBody>
      </p:sp>
      <p:graphicFrame>
        <p:nvGraphicFramePr>
          <p:cNvPr id="14" name="Content Placeholder 2">
            <a:extLst>
              <a:ext uri="{FF2B5EF4-FFF2-40B4-BE49-F238E27FC236}">
                <a16:creationId xmlns:a16="http://schemas.microsoft.com/office/drawing/2014/main" id="{6E45CBDA-58E9-4C38-93B0-EAEEEA44E5B1}"/>
              </a:ext>
            </a:extLst>
          </p:cNvPr>
          <p:cNvGraphicFramePr>
            <a:graphicFrameLocks noGrp="1"/>
          </p:cNvGraphicFramePr>
          <p:nvPr>
            <p:ph idx="1"/>
            <p:extLst>
              <p:ext uri="{D42A27DB-BD31-4B8C-83A1-F6EECF244321}">
                <p14:modId xmlns:p14="http://schemas.microsoft.com/office/powerpoint/2010/main" val="2948477817"/>
              </p:ext>
            </p:extLst>
          </p:nvPr>
        </p:nvGraphicFramePr>
        <p:xfrm>
          <a:off x="838200" y="2281565"/>
          <a:ext cx="10515600" cy="3939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64A239C-4218-0F4C-BBC8-8B13B31C4777}"/>
                  </a:ext>
                </a:extLst>
              </p14:cNvPr>
              <p14:cNvContentPartPr/>
              <p14:nvPr/>
            </p14:nvContentPartPr>
            <p14:xfrm>
              <a:off x="1230992" y="3431880"/>
              <a:ext cx="1243440" cy="9720"/>
            </p14:xfrm>
          </p:contentPart>
        </mc:Choice>
        <mc:Fallback xmlns="">
          <p:pic>
            <p:nvPicPr>
              <p:cNvPr id="7" name="Ink 6">
                <a:extLst>
                  <a:ext uri="{FF2B5EF4-FFF2-40B4-BE49-F238E27FC236}">
                    <a16:creationId xmlns:a16="http://schemas.microsoft.com/office/drawing/2014/main" id="{A64A239C-4218-0F4C-BBC8-8B13B31C4777}"/>
                  </a:ext>
                </a:extLst>
              </p:cNvPr>
              <p:cNvPicPr/>
              <p:nvPr/>
            </p:nvPicPr>
            <p:blipFill>
              <a:blip r:embed="rId9"/>
              <a:stretch>
                <a:fillRect/>
              </a:stretch>
            </p:blipFill>
            <p:spPr>
              <a:xfrm>
                <a:off x="1177352" y="3323880"/>
                <a:ext cx="1351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E02A454-D1F0-5047-AAD6-2E6CBAC7CA72}"/>
                  </a:ext>
                </a:extLst>
              </p14:cNvPr>
              <p14:cNvContentPartPr/>
              <p14:nvPr/>
            </p14:nvContentPartPr>
            <p14:xfrm>
              <a:off x="1243592" y="4746240"/>
              <a:ext cx="1663560" cy="37440"/>
            </p14:xfrm>
          </p:contentPart>
        </mc:Choice>
        <mc:Fallback xmlns="">
          <p:pic>
            <p:nvPicPr>
              <p:cNvPr id="8" name="Ink 7">
                <a:extLst>
                  <a:ext uri="{FF2B5EF4-FFF2-40B4-BE49-F238E27FC236}">
                    <a16:creationId xmlns:a16="http://schemas.microsoft.com/office/drawing/2014/main" id="{6E02A454-D1F0-5047-AAD6-2E6CBAC7CA72}"/>
                  </a:ext>
                </a:extLst>
              </p:cNvPr>
              <p:cNvPicPr/>
              <p:nvPr/>
            </p:nvPicPr>
            <p:blipFill>
              <a:blip r:embed="rId11"/>
              <a:stretch>
                <a:fillRect/>
              </a:stretch>
            </p:blipFill>
            <p:spPr>
              <a:xfrm>
                <a:off x="1189592" y="4638600"/>
                <a:ext cx="1771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2506381B-6262-FA4E-BC20-76C05C960A80}"/>
                  </a:ext>
                </a:extLst>
              </p14:cNvPr>
              <p14:cNvContentPartPr/>
              <p14:nvPr/>
            </p14:nvContentPartPr>
            <p14:xfrm>
              <a:off x="8815112" y="4098960"/>
              <a:ext cx="1026720" cy="34200"/>
            </p14:xfrm>
          </p:contentPart>
        </mc:Choice>
        <mc:Fallback xmlns="">
          <p:pic>
            <p:nvPicPr>
              <p:cNvPr id="15" name="Ink 14">
                <a:extLst>
                  <a:ext uri="{FF2B5EF4-FFF2-40B4-BE49-F238E27FC236}">
                    <a16:creationId xmlns:a16="http://schemas.microsoft.com/office/drawing/2014/main" id="{2506381B-6262-FA4E-BC20-76C05C960A80}"/>
                  </a:ext>
                </a:extLst>
              </p:cNvPr>
              <p:cNvPicPr/>
              <p:nvPr/>
            </p:nvPicPr>
            <p:blipFill>
              <a:blip r:embed="rId13"/>
              <a:stretch>
                <a:fillRect/>
              </a:stretch>
            </p:blipFill>
            <p:spPr>
              <a:xfrm>
                <a:off x="8761112" y="3990960"/>
                <a:ext cx="1134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F1BC7756-8297-F141-9A92-04A0535D5E52}"/>
                  </a:ext>
                </a:extLst>
              </p14:cNvPr>
              <p14:cNvContentPartPr/>
              <p14:nvPr/>
            </p14:nvContentPartPr>
            <p14:xfrm>
              <a:off x="6776072" y="4764240"/>
              <a:ext cx="1203480" cy="40320"/>
            </p14:xfrm>
          </p:contentPart>
        </mc:Choice>
        <mc:Fallback xmlns="">
          <p:pic>
            <p:nvPicPr>
              <p:cNvPr id="16" name="Ink 15">
                <a:extLst>
                  <a:ext uri="{FF2B5EF4-FFF2-40B4-BE49-F238E27FC236}">
                    <a16:creationId xmlns:a16="http://schemas.microsoft.com/office/drawing/2014/main" id="{F1BC7756-8297-F141-9A92-04A0535D5E52}"/>
                  </a:ext>
                </a:extLst>
              </p:cNvPr>
              <p:cNvPicPr/>
              <p:nvPr/>
            </p:nvPicPr>
            <p:blipFill>
              <a:blip r:embed="rId15"/>
              <a:stretch>
                <a:fillRect/>
              </a:stretch>
            </p:blipFill>
            <p:spPr>
              <a:xfrm>
                <a:off x="6722072" y="4656600"/>
                <a:ext cx="1311120" cy="255960"/>
              </a:xfrm>
              <a:prstGeom prst="rect">
                <a:avLst/>
              </a:prstGeom>
            </p:spPr>
          </p:pic>
        </mc:Fallback>
      </mc:AlternateContent>
    </p:spTree>
    <p:extLst>
      <p:ext uri="{BB962C8B-B14F-4D97-AF65-F5344CB8AC3E}">
        <p14:creationId xmlns:p14="http://schemas.microsoft.com/office/powerpoint/2010/main" val="369670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3D6C-C5CB-4644-9474-8B9C4EA6AA49}"/>
              </a:ext>
            </a:extLst>
          </p:cNvPr>
          <p:cNvSpPr>
            <a:spLocks noGrp="1"/>
          </p:cNvSpPr>
          <p:nvPr>
            <p:ph type="title"/>
          </p:nvPr>
        </p:nvSpPr>
        <p:spPr>
          <a:xfrm>
            <a:off x="391378" y="320675"/>
            <a:ext cx="11407487" cy="1325563"/>
          </a:xfrm>
        </p:spPr>
        <p:txBody>
          <a:bodyPr>
            <a:normAutofit/>
          </a:bodyPr>
          <a:lstStyle/>
          <a:p>
            <a:r>
              <a:rPr lang="en-US" sz="5400" dirty="0">
                <a:solidFill>
                  <a:schemeClr val="accent1"/>
                </a:solidFill>
              </a:rPr>
              <a:t>Questions</a:t>
            </a:r>
          </a:p>
        </p:txBody>
      </p:sp>
      <p:graphicFrame>
        <p:nvGraphicFramePr>
          <p:cNvPr id="22" name="Content Placeholder 2">
            <a:extLst>
              <a:ext uri="{FF2B5EF4-FFF2-40B4-BE49-F238E27FC236}">
                <a16:creationId xmlns:a16="http://schemas.microsoft.com/office/drawing/2014/main" id="{19FD6D3A-0CE5-4628-8836-0DC4F9CEB8EF}"/>
              </a:ext>
            </a:extLst>
          </p:cNvPr>
          <p:cNvGraphicFramePr>
            <a:graphicFrameLocks noGrp="1"/>
          </p:cNvGraphicFramePr>
          <p:nvPr>
            <p:ph idx="1"/>
            <p:extLst>
              <p:ext uri="{D42A27DB-BD31-4B8C-83A1-F6EECF244321}">
                <p14:modId xmlns:p14="http://schemas.microsoft.com/office/powerpoint/2010/main" val="1961116225"/>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992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7165D-5946-1A40-B727-F2366ACFE6AB}"/>
              </a:ext>
            </a:extLst>
          </p:cNvPr>
          <p:cNvSpPr>
            <a:spLocks noGrp="1"/>
          </p:cNvSpPr>
          <p:nvPr>
            <p:ph type="title"/>
          </p:nvPr>
        </p:nvSpPr>
        <p:spPr>
          <a:xfrm>
            <a:off x="838200" y="365760"/>
            <a:ext cx="10515600" cy="1325563"/>
          </a:xfrm>
        </p:spPr>
        <p:txBody>
          <a:bodyPr>
            <a:normAutofit/>
          </a:bodyPr>
          <a:lstStyle/>
          <a:p>
            <a:r>
              <a:rPr lang="en-US" dirty="0">
                <a:solidFill>
                  <a:srgbClr val="FFFFFF"/>
                </a:solidFill>
              </a:rPr>
              <a:t>EDA</a:t>
            </a:r>
          </a:p>
        </p:txBody>
      </p:sp>
      <p:pic>
        <p:nvPicPr>
          <p:cNvPr id="5" name="Picture 4" descr="Diagram&#10;&#10;Description automatically generated">
            <a:extLst>
              <a:ext uri="{FF2B5EF4-FFF2-40B4-BE49-F238E27FC236}">
                <a16:creationId xmlns:a16="http://schemas.microsoft.com/office/drawing/2014/main" id="{55BBE503-96AE-6145-91AE-8AC89234111A}"/>
              </a:ext>
            </a:extLst>
          </p:cNvPr>
          <p:cNvPicPr>
            <a:picLocks noChangeAspect="1"/>
          </p:cNvPicPr>
          <p:nvPr/>
        </p:nvPicPr>
        <p:blipFill rotWithShape="1">
          <a:blip r:embed="rId3"/>
          <a:srcRect r="18" b="4"/>
          <a:stretch/>
        </p:blipFill>
        <p:spPr>
          <a:xfrm>
            <a:off x="841248" y="2276857"/>
            <a:ext cx="5015484" cy="3900106"/>
          </a:xfrm>
          <a:prstGeom prst="rect">
            <a:avLst/>
          </a:prstGeom>
        </p:spPr>
      </p:pic>
      <p:sp>
        <p:nvSpPr>
          <p:cNvPr id="3" name="Content Placeholder 2">
            <a:extLst>
              <a:ext uri="{FF2B5EF4-FFF2-40B4-BE49-F238E27FC236}">
                <a16:creationId xmlns:a16="http://schemas.microsoft.com/office/drawing/2014/main" id="{63FC3453-FA63-D244-99DC-8B2ED185A42B}"/>
              </a:ext>
            </a:extLst>
          </p:cNvPr>
          <p:cNvSpPr>
            <a:spLocks noGrp="1"/>
          </p:cNvSpPr>
          <p:nvPr>
            <p:ph idx="1"/>
          </p:nvPr>
        </p:nvSpPr>
        <p:spPr>
          <a:xfrm>
            <a:off x="6335270" y="2276857"/>
            <a:ext cx="5015484" cy="3900106"/>
          </a:xfrm>
        </p:spPr>
        <p:txBody>
          <a:bodyPr anchor="ctr">
            <a:normAutofit/>
          </a:bodyPr>
          <a:lstStyle/>
          <a:p>
            <a:r>
              <a:rPr lang="en-US" sz="1400" dirty="0"/>
              <a:t>Promising predictors:</a:t>
            </a:r>
          </a:p>
          <a:p>
            <a:pPr lvl="1"/>
            <a:r>
              <a:rPr lang="en-US" sz="1200" dirty="0"/>
              <a:t>Total points</a:t>
            </a:r>
          </a:p>
          <a:p>
            <a:pPr lvl="1"/>
            <a:r>
              <a:rPr lang="en-US" sz="1200" dirty="0"/>
              <a:t>Assist</a:t>
            </a:r>
          </a:p>
          <a:p>
            <a:pPr lvl="1"/>
            <a:r>
              <a:rPr lang="en-US" sz="1200" dirty="0"/>
              <a:t>Defensive rebound</a:t>
            </a:r>
          </a:p>
          <a:p>
            <a:pPr lvl="1"/>
            <a:r>
              <a:rPr lang="en-US" sz="1200" dirty="0"/>
              <a:t>Turnover</a:t>
            </a:r>
          </a:p>
          <a:p>
            <a:pPr lvl="1"/>
            <a:r>
              <a:rPr lang="en-US" sz="1200" dirty="0"/>
              <a:t>Streak</a:t>
            </a:r>
          </a:p>
          <a:p>
            <a:pPr lvl="1"/>
            <a:r>
              <a:rPr lang="en-US" sz="1200" dirty="0"/>
              <a:t>Record</a:t>
            </a:r>
          </a:p>
          <a:p>
            <a:pPr lvl="1"/>
            <a:r>
              <a:rPr lang="en-US" sz="1200" dirty="0"/>
              <a:t>Is back-to-back</a:t>
            </a:r>
          </a:p>
          <a:p>
            <a:pPr lvl="1"/>
            <a:r>
              <a:rPr lang="en-US" sz="1200" dirty="0"/>
              <a:t>Home court advantage</a:t>
            </a:r>
          </a:p>
          <a:p>
            <a:r>
              <a:rPr lang="en-US" sz="1400" dirty="0"/>
              <a:t>Multicollinearity:</a:t>
            </a:r>
          </a:p>
          <a:p>
            <a:pPr lvl="1"/>
            <a:r>
              <a:rPr lang="en-US" sz="1200" dirty="0"/>
              <a:t>Total points, field goal, field goal % has high collinearity.</a:t>
            </a:r>
          </a:p>
          <a:p>
            <a:pPr lvl="1"/>
            <a:r>
              <a:rPr lang="en-US" sz="1200" dirty="0"/>
              <a:t>Chose total points</a:t>
            </a:r>
          </a:p>
          <a:p>
            <a:r>
              <a:rPr lang="en-US" sz="1400" dirty="0"/>
              <a:t>To eliminate predictors:</a:t>
            </a:r>
          </a:p>
          <a:p>
            <a:pPr lvl="1"/>
            <a:r>
              <a:rPr lang="en-US" sz="1200" dirty="0"/>
              <a:t>Transformed predictors to the difference between two teams</a:t>
            </a:r>
          </a:p>
          <a:p>
            <a:pPr lvl="1"/>
            <a:r>
              <a:rPr lang="en-US" sz="1200" dirty="0"/>
              <a:t>e.g. For total points -&gt; total points difference </a:t>
            </a:r>
          </a:p>
          <a:p>
            <a:pPr marL="457200" lvl="1" indent="0">
              <a:buNone/>
            </a:pPr>
            <a:r>
              <a:rPr lang="en-US" sz="1200" dirty="0"/>
              <a:t>	= total points – opponent total points.</a:t>
            </a:r>
          </a:p>
          <a:p>
            <a:endParaRPr lang="en-US" sz="1200" dirty="0"/>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D80A9F09-58A2-9046-A29B-619F5426196B}"/>
                  </a:ext>
                </a:extLst>
              </p14:cNvPr>
              <p14:cNvContentPartPr/>
              <p14:nvPr/>
            </p14:nvContentPartPr>
            <p14:xfrm>
              <a:off x="6651152" y="2264436"/>
              <a:ext cx="1583280" cy="24840"/>
            </p14:xfrm>
          </p:contentPart>
        </mc:Choice>
        <mc:Fallback xmlns="">
          <p:pic>
            <p:nvPicPr>
              <p:cNvPr id="12" name="Ink 11">
                <a:extLst>
                  <a:ext uri="{FF2B5EF4-FFF2-40B4-BE49-F238E27FC236}">
                    <a16:creationId xmlns:a16="http://schemas.microsoft.com/office/drawing/2014/main" id="{D80A9F09-58A2-9046-A29B-619F5426196B}"/>
                  </a:ext>
                </a:extLst>
              </p:cNvPr>
              <p:cNvPicPr/>
              <p:nvPr/>
            </p:nvPicPr>
            <p:blipFill>
              <a:blip r:embed="rId5"/>
              <a:stretch>
                <a:fillRect/>
              </a:stretch>
            </p:blipFill>
            <p:spPr>
              <a:xfrm>
                <a:off x="6597512" y="2156796"/>
                <a:ext cx="16909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2DECA279-F8BB-5A4B-9816-5156DDD8988C}"/>
                  </a:ext>
                </a:extLst>
              </p14:cNvPr>
              <p14:cNvContentPartPr/>
              <p14:nvPr/>
            </p14:nvContentPartPr>
            <p14:xfrm>
              <a:off x="7124552" y="4838041"/>
              <a:ext cx="1109880" cy="42120"/>
            </p14:xfrm>
          </p:contentPart>
        </mc:Choice>
        <mc:Fallback xmlns="">
          <p:pic>
            <p:nvPicPr>
              <p:cNvPr id="17" name="Ink 16">
                <a:extLst>
                  <a:ext uri="{FF2B5EF4-FFF2-40B4-BE49-F238E27FC236}">
                    <a16:creationId xmlns:a16="http://schemas.microsoft.com/office/drawing/2014/main" id="{2DECA279-F8BB-5A4B-9816-5156DDD8988C}"/>
                  </a:ext>
                </a:extLst>
              </p:cNvPr>
              <p:cNvPicPr/>
              <p:nvPr/>
            </p:nvPicPr>
            <p:blipFill>
              <a:blip r:embed="rId7"/>
              <a:stretch>
                <a:fillRect/>
              </a:stretch>
            </p:blipFill>
            <p:spPr>
              <a:xfrm>
                <a:off x="7070912" y="4730041"/>
                <a:ext cx="12175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2390E06D-D331-6143-AF30-2B6C1CBECAEA}"/>
                  </a:ext>
                </a:extLst>
              </p14:cNvPr>
              <p14:cNvContentPartPr/>
              <p14:nvPr/>
            </p14:nvContentPartPr>
            <p14:xfrm>
              <a:off x="9019952" y="5324372"/>
              <a:ext cx="1882800" cy="72000"/>
            </p14:xfrm>
          </p:contentPart>
        </mc:Choice>
        <mc:Fallback xmlns="">
          <p:pic>
            <p:nvPicPr>
              <p:cNvPr id="18" name="Ink 17">
                <a:extLst>
                  <a:ext uri="{FF2B5EF4-FFF2-40B4-BE49-F238E27FC236}">
                    <a16:creationId xmlns:a16="http://schemas.microsoft.com/office/drawing/2014/main" id="{2390E06D-D331-6143-AF30-2B6C1CBECAEA}"/>
                  </a:ext>
                </a:extLst>
              </p:cNvPr>
              <p:cNvPicPr/>
              <p:nvPr/>
            </p:nvPicPr>
            <p:blipFill>
              <a:blip r:embed="rId9"/>
              <a:stretch>
                <a:fillRect/>
              </a:stretch>
            </p:blipFill>
            <p:spPr>
              <a:xfrm>
                <a:off x="8966312" y="5216732"/>
                <a:ext cx="19904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158F662-84B0-F640-A137-B3E4F4FE9F1C}"/>
                  </a:ext>
                </a:extLst>
              </p14:cNvPr>
              <p14:cNvContentPartPr/>
              <p14:nvPr/>
            </p14:nvContentPartPr>
            <p14:xfrm>
              <a:off x="7155872" y="5360372"/>
              <a:ext cx="1864080" cy="55080"/>
            </p14:xfrm>
          </p:contentPart>
        </mc:Choice>
        <mc:Fallback xmlns="">
          <p:pic>
            <p:nvPicPr>
              <p:cNvPr id="19" name="Ink 18">
                <a:extLst>
                  <a:ext uri="{FF2B5EF4-FFF2-40B4-BE49-F238E27FC236}">
                    <a16:creationId xmlns:a16="http://schemas.microsoft.com/office/drawing/2014/main" id="{0158F662-84B0-F640-A137-B3E4F4FE9F1C}"/>
                  </a:ext>
                </a:extLst>
              </p:cNvPr>
              <p:cNvPicPr/>
              <p:nvPr/>
            </p:nvPicPr>
            <p:blipFill>
              <a:blip r:embed="rId11"/>
              <a:stretch>
                <a:fillRect/>
              </a:stretch>
            </p:blipFill>
            <p:spPr>
              <a:xfrm>
                <a:off x="7102232" y="5252372"/>
                <a:ext cx="1971720" cy="270720"/>
              </a:xfrm>
              <a:prstGeom prst="rect">
                <a:avLst/>
              </a:prstGeom>
            </p:spPr>
          </p:pic>
        </mc:Fallback>
      </mc:AlternateContent>
    </p:spTree>
    <p:extLst>
      <p:ext uri="{BB962C8B-B14F-4D97-AF65-F5344CB8AC3E}">
        <p14:creationId xmlns:p14="http://schemas.microsoft.com/office/powerpoint/2010/main" val="214698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2">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2"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651A537-743D-0246-AD99-1936C39BAF39}"/>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Model</a:t>
            </a:r>
          </a:p>
        </p:txBody>
      </p:sp>
      <p:graphicFrame>
        <p:nvGraphicFramePr>
          <p:cNvPr id="5" name="Diagram 4">
            <a:extLst>
              <a:ext uri="{FF2B5EF4-FFF2-40B4-BE49-F238E27FC236}">
                <a16:creationId xmlns:a16="http://schemas.microsoft.com/office/drawing/2014/main" id="{805BD6FF-645C-F543-94CB-A12EFE27E702}"/>
              </a:ext>
            </a:extLst>
          </p:cNvPr>
          <p:cNvGraphicFramePr/>
          <p:nvPr>
            <p:extLst>
              <p:ext uri="{D42A27DB-BD31-4B8C-83A1-F6EECF244321}">
                <p14:modId xmlns:p14="http://schemas.microsoft.com/office/powerpoint/2010/main" val="3659215126"/>
              </p:ext>
            </p:extLst>
          </p:nvPr>
        </p:nvGraphicFramePr>
        <p:xfrm>
          <a:off x="6839320" y="2812887"/>
          <a:ext cx="4049775" cy="3349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7FA5223-E857-8141-9D0A-176C24B7F188}"/>
              </a:ext>
            </a:extLst>
          </p:cNvPr>
          <p:cNvSpPr txBox="1"/>
          <p:nvPr/>
        </p:nvSpPr>
        <p:spPr>
          <a:xfrm>
            <a:off x="1447531" y="2844638"/>
            <a:ext cx="3739550" cy="369332"/>
          </a:xfrm>
          <a:prstGeom prst="rect">
            <a:avLst/>
          </a:prstGeom>
          <a:noFill/>
        </p:spPr>
        <p:txBody>
          <a:bodyPr wrap="none" rtlCol="0">
            <a:spAutoFit/>
          </a:bodyPr>
          <a:lstStyle/>
          <a:p>
            <a:r>
              <a:rPr lang="en-US" b="1" dirty="0"/>
              <a:t>Multi-level Logistic Regression Model</a:t>
            </a:r>
          </a:p>
        </p:txBody>
      </p:sp>
      <p:pic>
        <p:nvPicPr>
          <p:cNvPr id="9" name="Picture 8">
            <a:extLst>
              <a:ext uri="{FF2B5EF4-FFF2-40B4-BE49-F238E27FC236}">
                <a16:creationId xmlns:a16="http://schemas.microsoft.com/office/drawing/2014/main" id="{0D8DE08A-DD51-1D41-AC39-310A41348861}"/>
              </a:ext>
            </a:extLst>
          </p:cNvPr>
          <p:cNvPicPr>
            <a:picLocks noChangeAspect="1"/>
          </p:cNvPicPr>
          <p:nvPr/>
        </p:nvPicPr>
        <p:blipFill>
          <a:blip r:embed="rId8"/>
          <a:stretch>
            <a:fillRect/>
          </a:stretch>
        </p:blipFill>
        <p:spPr>
          <a:xfrm>
            <a:off x="1047280" y="3499307"/>
            <a:ext cx="5459003" cy="2377848"/>
          </a:xfrm>
          <a:prstGeom prst="rect">
            <a:avLst/>
          </a:prstGeom>
        </p:spPr>
      </p:pic>
    </p:spTree>
    <p:extLst>
      <p:ext uri="{BB962C8B-B14F-4D97-AF65-F5344CB8AC3E}">
        <p14:creationId xmlns:p14="http://schemas.microsoft.com/office/powerpoint/2010/main" val="109503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564F-F87A-754B-AF1F-F7412193266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685A2A1-39BF-D445-A796-7A8C613222D0}"/>
              </a:ext>
            </a:extLst>
          </p:cNvPr>
          <p:cNvSpPr>
            <a:spLocks noGrp="1"/>
          </p:cNvSpPr>
          <p:nvPr>
            <p:ph idx="1"/>
          </p:nvPr>
        </p:nvSpPr>
        <p:spPr/>
        <p:txBody>
          <a:bodyPr>
            <a:normAutofit/>
          </a:bodyPr>
          <a:lstStyle/>
          <a:p>
            <a:r>
              <a:rPr lang="en-US" dirty="0"/>
              <a:t>Dot-plot interpretation</a:t>
            </a:r>
          </a:p>
          <a:p>
            <a:pPr lvl="1"/>
            <a:r>
              <a:rPr lang="en-US" sz="2000" dirty="0"/>
              <a:t>Top 5 teams from 2014-2018:</a:t>
            </a:r>
          </a:p>
          <a:p>
            <a:pPr lvl="2"/>
            <a:r>
              <a:rPr lang="en-US" sz="1800" dirty="0"/>
              <a:t>Houston Rockets</a:t>
            </a:r>
          </a:p>
          <a:p>
            <a:pPr lvl="2"/>
            <a:r>
              <a:rPr lang="en-US" sz="1800" dirty="0"/>
              <a:t>Oklahoma City Thunder</a:t>
            </a:r>
          </a:p>
          <a:p>
            <a:pPr lvl="2"/>
            <a:r>
              <a:rPr lang="en-US" sz="1800" dirty="0"/>
              <a:t>Golden State Warriors</a:t>
            </a:r>
          </a:p>
          <a:p>
            <a:pPr lvl="2"/>
            <a:r>
              <a:rPr lang="en-US" sz="1800" dirty="0"/>
              <a:t>San Antonio Spurs</a:t>
            </a:r>
          </a:p>
          <a:p>
            <a:pPr lvl="2"/>
            <a:r>
              <a:rPr lang="en-US" sz="1800" dirty="0"/>
              <a:t>Cleveland Cavaliers</a:t>
            </a:r>
          </a:p>
          <a:p>
            <a:pPr lvl="1"/>
            <a:r>
              <a:rPr lang="en-US" sz="2000" dirty="0"/>
              <a:t>Worst 5 team from 2014-2018</a:t>
            </a:r>
          </a:p>
          <a:p>
            <a:pPr lvl="2"/>
            <a:r>
              <a:rPr lang="en-US" sz="1800" dirty="0"/>
              <a:t>New York Knicks</a:t>
            </a:r>
          </a:p>
          <a:p>
            <a:pPr lvl="2"/>
            <a:r>
              <a:rPr lang="en-US" sz="1800" dirty="0"/>
              <a:t>Phoenix Suns</a:t>
            </a:r>
          </a:p>
          <a:p>
            <a:pPr lvl="2"/>
            <a:r>
              <a:rPr lang="en-US" sz="1800" dirty="0"/>
              <a:t>Memphis Grizzlies</a:t>
            </a:r>
          </a:p>
          <a:p>
            <a:pPr lvl="2"/>
            <a:r>
              <a:rPr lang="en-US" sz="1800" dirty="0"/>
              <a:t>Orlando Magic</a:t>
            </a:r>
          </a:p>
          <a:p>
            <a:pPr lvl="2"/>
            <a:r>
              <a:rPr lang="en-US" sz="1800" dirty="0"/>
              <a:t>Minnesota Timberwolves</a:t>
            </a:r>
          </a:p>
          <a:p>
            <a:pPr lvl="2"/>
            <a:endParaRPr lang="en-US" dirty="0"/>
          </a:p>
        </p:txBody>
      </p:sp>
      <p:pic>
        <p:nvPicPr>
          <p:cNvPr id="6" name="Picture 5" descr="Chart&#10;&#10;Description automatically generated">
            <a:extLst>
              <a:ext uri="{FF2B5EF4-FFF2-40B4-BE49-F238E27FC236}">
                <a16:creationId xmlns:a16="http://schemas.microsoft.com/office/drawing/2014/main" id="{BB126B9B-E062-C246-A3D9-4194AF136349}"/>
              </a:ext>
            </a:extLst>
          </p:cNvPr>
          <p:cNvPicPr>
            <a:picLocks noChangeAspect="1"/>
          </p:cNvPicPr>
          <p:nvPr/>
        </p:nvPicPr>
        <p:blipFill>
          <a:blip r:embed="rId3"/>
          <a:stretch>
            <a:fillRect/>
          </a:stretch>
        </p:blipFill>
        <p:spPr>
          <a:xfrm>
            <a:off x="5688624" y="1546125"/>
            <a:ext cx="5949450" cy="463083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E4CE525-FA45-0443-9109-1301D7A02F9F}"/>
                  </a:ext>
                </a:extLst>
              </p14:cNvPr>
              <p14:cNvContentPartPr/>
              <p14:nvPr/>
            </p14:nvContentPartPr>
            <p14:xfrm>
              <a:off x="1601072" y="2446560"/>
              <a:ext cx="1269000" cy="64080"/>
            </p14:xfrm>
          </p:contentPart>
        </mc:Choice>
        <mc:Fallback xmlns="">
          <p:pic>
            <p:nvPicPr>
              <p:cNvPr id="8" name="Ink 7">
                <a:extLst>
                  <a:ext uri="{FF2B5EF4-FFF2-40B4-BE49-F238E27FC236}">
                    <a16:creationId xmlns:a16="http://schemas.microsoft.com/office/drawing/2014/main" id="{0E4CE525-FA45-0443-9109-1301D7A02F9F}"/>
                  </a:ext>
                </a:extLst>
              </p:cNvPr>
              <p:cNvPicPr/>
              <p:nvPr/>
            </p:nvPicPr>
            <p:blipFill>
              <a:blip r:embed="rId5"/>
              <a:stretch>
                <a:fillRect/>
              </a:stretch>
            </p:blipFill>
            <p:spPr>
              <a:xfrm>
                <a:off x="1547072" y="2338920"/>
                <a:ext cx="13766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53DDB58-EDAC-1F4C-BEB4-414ADDE65185}"/>
                  </a:ext>
                </a:extLst>
              </p14:cNvPr>
              <p14:cNvContentPartPr/>
              <p14:nvPr/>
            </p14:nvContentPartPr>
            <p14:xfrm>
              <a:off x="1618352" y="4318560"/>
              <a:ext cx="1360440" cy="115200"/>
            </p14:xfrm>
          </p:contentPart>
        </mc:Choice>
        <mc:Fallback xmlns="">
          <p:pic>
            <p:nvPicPr>
              <p:cNvPr id="10" name="Ink 9">
                <a:extLst>
                  <a:ext uri="{FF2B5EF4-FFF2-40B4-BE49-F238E27FC236}">
                    <a16:creationId xmlns:a16="http://schemas.microsoft.com/office/drawing/2014/main" id="{A53DDB58-EDAC-1F4C-BEB4-414ADDE65185}"/>
                  </a:ext>
                </a:extLst>
              </p:cNvPr>
              <p:cNvPicPr/>
              <p:nvPr/>
            </p:nvPicPr>
            <p:blipFill>
              <a:blip r:embed="rId7"/>
              <a:stretch>
                <a:fillRect/>
              </a:stretch>
            </p:blipFill>
            <p:spPr>
              <a:xfrm>
                <a:off x="1564712" y="4210920"/>
                <a:ext cx="1468080" cy="330840"/>
              </a:xfrm>
              <a:prstGeom prst="rect">
                <a:avLst/>
              </a:prstGeom>
            </p:spPr>
          </p:pic>
        </mc:Fallback>
      </mc:AlternateContent>
    </p:spTree>
    <p:extLst>
      <p:ext uri="{BB962C8B-B14F-4D97-AF65-F5344CB8AC3E}">
        <p14:creationId xmlns:p14="http://schemas.microsoft.com/office/powerpoint/2010/main" val="337157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person, indoor, sport&#10;&#10;Description automatically generated">
            <a:extLst>
              <a:ext uri="{FF2B5EF4-FFF2-40B4-BE49-F238E27FC236}">
                <a16:creationId xmlns:a16="http://schemas.microsoft.com/office/drawing/2014/main" id="{10FDF5D3-D041-B542-9BE1-0F84ADB4E7BB}"/>
              </a:ext>
            </a:extLst>
          </p:cNvPr>
          <p:cNvPicPr>
            <a:picLocks noGrp="1" noChangeAspect="1"/>
          </p:cNvPicPr>
          <p:nvPr>
            <p:ph idx="1"/>
          </p:nvPr>
        </p:nvPicPr>
        <p:blipFill>
          <a:blip r:embed="rId3"/>
          <a:stretch>
            <a:fillRect/>
          </a:stretch>
        </p:blipFill>
        <p:spPr>
          <a:xfrm>
            <a:off x="1891638" y="1065706"/>
            <a:ext cx="8408724" cy="4726588"/>
          </a:xfrm>
        </p:spPr>
      </p:pic>
    </p:spTree>
    <p:extLst>
      <p:ext uri="{BB962C8B-B14F-4D97-AF65-F5344CB8AC3E}">
        <p14:creationId xmlns:p14="http://schemas.microsoft.com/office/powerpoint/2010/main" val="2584354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1440</Words>
  <Application>Microsoft Macintosh PowerPoint</Application>
  <PresentationFormat>Widescreen</PresentationFormat>
  <Paragraphs>131</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IDS 702 Final Presentation NBA Sports Betting</vt:lpstr>
      <vt:lpstr>Introduction</vt:lpstr>
      <vt:lpstr>Scope</vt:lpstr>
      <vt:lpstr>   Data</vt:lpstr>
      <vt:lpstr>Questions</vt:lpstr>
      <vt:lpstr>EDA</vt:lpstr>
      <vt:lpstr>Model</vt:lpstr>
      <vt:lpstr>Results</vt:lpstr>
      <vt:lpstr>PowerPoint Presentation</vt:lpstr>
      <vt:lpstr>Inference Questions</vt:lpstr>
      <vt:lpstr>Conclusion  &amp;  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IDS 702 Final Presentation NBA Sports Betting</dc:title>
  <dc:creator>angela zhang</dc:creator>
  <cp:lastModifiedBy>angela zhang</cp:lastModifiedBy>
  <cp:revision>36</cp:revision>
  <dcterms:created xsi:type="dcterms:W3CDTF">2020-11-13T02:37:07Z</dcterms:created>
  <dcterms:modified xsi:type="dcterms:W3CDTF">2020-11-15T20:51:21Z</dcterms:modified>
</cp:coreProperties>
</file>